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9" r:id="rId1"/>
  </p:sldMasterIdLst>
  <p:notesMasterIdLst>
    <p:notesMasterId r:id="rId2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4" r:id="rId12"/>
    <p:sldId id="277" r:id="rId13"/>
    <p:sldId id="278" r:id="rId14"/>
    <p:sldId id="279" r:id="rId15"/>
    <p:sldId id="280" r:id="rId16"/>
    <p:sldId id="266" r:id="rId17"/>
    <p:sldId id="267" r:id="rId18"/>
    <p:sldId id="268" r:id="rId19"/>
    <p:sldId id="275" r:id="rId20"/>
    <p:sldId id="276" r:id="rId21"/>
    <p:sldId id="269" r:id="rId22"/>
    <p:sldId id="270" r:id="rId23"/>
    <p:sldId id="271" r:id="rId24"/>
    <p:sldId id="272" r:id="rId25"/>
    <p:sldId id="273" r:id="rId26"/>
  </p:sldIdLst>
  <p:sldSz cx="9144000" cy="5143500" type="screen16x9"/>
  <p:notesSz cx="6858000" cy="9144000"/>
  <p:embeddedFontLst>
    <p:embeddedFont>
      <p:font typeface="Lato" panose="020F0502020204030203" pitchFamily="34" charset="77"/>
      <p:regular r:id="rId28"/>
      <p:bold r:id="rId29"/>
      <p:italic r:id="rId30"/>
      <p:boldItalic r:id="rId31"/>
    </p:embeddedFont>
    <p:embeddedFont>
      <p:font typeface="Merriweather" pitchFamily="2" charset="77"/>
      <p:regular r:id="rId32"/>
      <p:bold r:id="rId33"/>
      <p:italic r:id="rId34"/>
      <p:boldItalic r:id="rId35"/>
    </p:embeddedFont>
    <p:embeddedFont>
      <p:font typeface="Raleway" panose="020B0503030101060003" pitchFamily="34" charset="77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63"/>
    <p:restoredTop sz="94673"/>
  </p:normalViewPr>
  <p:slideViewPr>
    <p:cSldViewPr snapToGrid="0">
      <p:cViewPr varScale="1">
        <p:scale>
          <a:sx n="195" d="100"/>
          <a:sy n="195" d="100"/>
        </p:scale>
        <p:origin x="192" y="20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2.fntdata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6.tiff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436e6bed72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436e6bed72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42fd5d9d1a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42fd5d9d1a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42fd5d9d1a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42fd5d9d1a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42fd5d9d1a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42fd5d9d1a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42fd5d9d1a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42fd5d9d1a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42fd5d9d1a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42fd5d9d1a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dirty="0">
                <a:latin typeface="Lato"/>
                <a:ea typeface="Lato"/>
                <a:cs typeface="Lato"/>
                <a:sym typeface="Lato"/>
              </a:rPr>
              <a:t>Supermarket shelf management.</a:t>
            </a:r>
            <a:endParaRPr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dirty="0">
                <a:latin typeface="Lato"/>
                <a:ea typeface="Lato"/>
                <a:cs typeface="Lato"/>
                <a:sym typeface="Lato"/>
              </a:rPr>
              <a:t>– Goal: To identify items that are bought together by sufficiently many customers.</a:t>
            </a:r>
            <a:endParaRPr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42fd5d9d1a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42fd5d9d1a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436e6bed72_1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436e6bed72_1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 dirty="0">
                <a:solidFill>
                  <a:srgbClr val="333333"/>
                </a:solidFill>
                <a:highlight>
                  <a:srgbClr val="FDFDFD"/>
                </a:highlight>
                <a:latin typeface="Merriweather"/>
                <a:ea typeface="Merriweather"/>
                <a:cs typeface="Merriweather"/>
                <a:sym typeface="Merriweather"/>
              </a:rPr>
              <a:t>RapidMiner: Written in the Java Programming language, this tool offers advanced analytics through template-based frameworks.</a:t>
            </a:r>
            <a:endParaRPr sz="1200" dirty="0">
              <a:solidFill>
                <a:srgbClr val="333333"/>
              </a:solidFill>
              <a:highlight>
                <a:srgbClr val="FDFDFD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 dirty="0">
                <a:solidFill>
                  <a:srgbClr val="333333"/>
                </a:solidFill>
                <a:highlight>
                  <a:srgbClr val="FDFDFD"/>
                </a:highlight>
                <a:latin typeface="Merriweather"/>
                <a:ea typeface="Merriweather"/>
                <a:cs typeface="Merriweather"/>
                <a:sym typeface="Merriweather"/>
              </a:rPr>
              <a:t>KNIME: Written in Java and based on Eclipse, KNIME is easy to extend and to add plugins</a:t>
            </a:r>
            <a:endParaRPr sz="1200" dirty="0">
              <a:solidFill>
                <a:srgbClr val="333333"/>
              </a:solidFill>
              <a:highlight>
                <a:srgbClr val="FDFDFD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 dirty="0">
                <a:solidFill>
                  <a:srgbClr val="333333"/>
                </a:solidFill>
                <a:highlight>
                  <a:srgbClr val="FDFDFD"/>
                </a:highlight>
                <a:latin typeface="Merriweather"/>
                <a:ea typeface="Merriweather"/>
                <a:cs typeface="Merriweather"/>
                <a:sym typeface="Merriweather"/>
              </a:rPr>
              <a:t>R-Programming: It’s primarily written in C and Fortran. And a lot of its modules are written in R itself.</a:t>
            </a:r>
            <a:endParaRPr sz="1200" dirty="0">
              <a:solidFill>
                <a:srgbClr val="333333"/>
              </a:solidFill>
              <a:highlight>
                <a:srgbClr val="FDFDFD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 dirty="0">
                <a:solidFill>
                  <a:srgbClr val="333333"/>
                </a:solidFill>
                <a:highlight>
                  <a:srgbClr val="FDFDFD"/>
                </a:highlight>
                <a:latin typeface="Merriweather"/>
                <a:ea typeface="Merriweather"/>
                <a:cs typeface="Merriweather"/>
                <a:sym typeface="Merriweather"/>
              </a:rPr>
              <a:t>Orange: a Python-based tools with components for machine learning</a:t>
            </a:r>
            <a:endParaRPr sz="1200" dirty="0">
              <a:solidFill>
                <a:srgbClr val="333333"/>
              </a:solidFill>
              <a:highlight>
                <a:srgbClr val="FDFDFD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333333"/>
              </a:solidFill>
              <a:highlight>
                <a:srgbClr val="FDFDFD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333333"/>
              </a:solidFill>
              <a:highlight>
                <a:srgbClr val="FDFDFD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333333"/>
              </a:solidFill>
              <a:highlight>
                <a:srgbClr val="FDFDFD"/>
              </a:highlight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436e6bed72_1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436e6bed72_1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436e6bed72_1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436e6bed72_1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436e6bed72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436e6bed72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436e6bed72_5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436e6bed72_5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436e6bed72_5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436e6bed72_5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42fd5d9d1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42fd5d9d1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dirty="0"/>
              <a:t>orange line: data growth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dirty="0"/>
              <a:t>blue line: number of analysts</a:t>
            </a: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436e6bed72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436e6bed72_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436e6bed72_5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436e6bed72_5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42fd5d9d1a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42fd5d9d1a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42fd5d9d1a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42fd5d9d1a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5.emf"/><Relationship Id="rId4" Type="http://schemas.openxmlformats.org/officeDocument/2006/relationships/oleObject" Target="../embeddings/oleObject1.bin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8.em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hyperlink" Target="https://thenewstack.io/six-of-the-best-open-source-data-mining-tools/" TargetMode="External"/><Relationship Id="rId13" Type="http://schemas.openxmlformats.org/officeDocument/2006/relationships/hyperlink" Target="https://behavior.lbl.gov/?q=node/11" TargetMode="External"/><Relationship Id="rId3" Type="http://schemas.openxmlformats.org/officeDocument/2006/relationships/hyperlink" Target="https://www.cs.waikato.ac.nz/ml/weka/downloading.html" TargetMode="External"/><Relationship Id="rId7" Type="http://schemas.openxmlformats.org/officeDocument/2006/relationships/hyperlink" Target="https://www.sas.com/en_us/insights/analytics/data-mining.html" TargetMode="External"/><Relationship Id="rId12" Type="http://schemas.openxmlformats.org/officeDocument/2006/relationships/hyperlink" Target="https://www.knime.com/" TargetMode="External"/><Relationship Id="rId2" Type="http://schemas.openxmlformats.org/officeDocument/2006/relationships/notesSlide" Target="../notesSlides/notesSlide18.xml"/><Relationship Id="rId16" Type="http://schemas.openxmlformats.org/officeDocument/2006/relationships/hyperlink" Target="https://www.ibm.com/developerworks/library/os-weka1/index.html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en.wikipedia.org/wiki/Data_mining" TargetMode="External"/><Relationship Id="rId11" Type="http://schemas.openxmlformats.org/officeDocument/2006/relationships/hyperlink" Target="https://rapidminer.com/" TargetMode="External"/><Relationship Id="rId5" Type="http://schemas.openxmlformats.org/officeDocument/2006/relationships/hyperlink" Target="https://www.youtube.com/user/WekaMOOC" TargetMode="External"/><Relationship Id="rId15" Type="http://schemas.openxmlformats.org/officeDocument/2006/relationships/hyperlink" Target="https://www.slideshare.net/zafarjcp/data-mining-association-rules-basics" TargetMode="External"/><Relationship Id="rId10" Type="http://schemas.openxmlformats.org/officeDocument/2006/relationships/hyperlink" Target="https://www.r-project.org/" TargetMode="External"/><Relationship Id="rId4" Type="http://schemas.openxmlformats.org/officeDocument/2006/relationships/hyperlink" Target="https://www.cs.waikato.ac.nz/ml/weka/courses.html" TargetMode="External"/><Relationship Id="rId9" Type="http://schemas.openxmlformats.org/officeDocument/2006/relationships/hyperlink" Target="https://orange.biolab.si/" TargetMode="External"/><Relationship Id="rId14" Type="http://schemas.openxmlformats.org/officeDocument/2006/relationships/hyperlink" Target="http://inspirehep.net/record/1229769/plots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xfrm>
            <a:off x="2063250" y="17823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4800"/>
              <a:t>Data Mining</a:t>
            </a:r>
            <a:endParaRPr sz="4800"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"/>
          </p:nvPr>
        </p:nvSpPr>
        <p:spPr>
          <a:xfrm>
            <a:off x="2836650" y="3361200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000"/>
              <a:t>Yichun Zhou</a:t>
            </a:r>
            <a:endParaRPr sz="2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2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dirty="0"/>
              <a:t>Classification</a:t>
            </a:r>
            <a:r>
              <a:rPr lang="zh-CN" sz="1200" b="0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[Predictive]</a:t>
            </a:r>
            <a:endParaRPr dirty="0"/>
          </a:p>
        </p:txBody>
      </p:sp>
      <p:sp>
        <p:nvSpPr>
          <p:cNvPr id="147" name="Google Shape;147;p22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zh-CN" sz="1800" dirty="0">
                <a:solidFill>
                  <a:srgbClr val="000000"/>
                </a:solidFill>
              </a:rPr>
              <a:t>Find a model for class attribute as a function of the values of other attributes.</a:t>
            </a:r>
            <a:endParaRPr sz="1800" dirty="0"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zh-CN" sz="1800" dirty="0">
                <a:solidFill>
                  <a:srgbClr val="000000"/>
                </a:solidFill>
              </a:rPr>
              <a:t>Goal: assign a previously unseen record into a class as accurately as possible.</a:t>
            </a:r>
            <a:endParaRPr sz="1800" dirty="0">
              <a:solidFill>
                <a:srgbClr val="000000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800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9D47F-42B3-914B-8A4A-63803768EB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Classification Examples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1F1A91-89D2-BB41-B55E-47DEA061EF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00050" indent="-285750">
              <a:buClr>
                <a:srgbClr val="000000"/>
              </a:buClr>
              <a:buSzPts val="1800"/>
            </a:pPr>
            <a:r>
              <a:rPr lang="en-US" altLang="zh-CN" sz="2000" dirty="0">
                <a:solidFill>
                  <a:srgbClr val="000000"/>
                </a:solidFill>
              </a:rPr>
              <a:t>Direct Marketing</a:t>
            </a:r>
            <a:endParaRPr lang="en-US" sz="2000" dirty="0">
              <a:solidFill>
                <a:srgbClr val="000000"/>
              </a:solidFill>
            </a:endParaRPr>
          </a:p>
          <a:p>
            <a:pPr marL="857250" lvl="1" indent="-285750">
              <a:spcBef>
                <a:spcPts val="0"/>
              </a:spcBef>
              <a:buClr>
                <a:srgbClr val="000000"/>
              </a:buClr>
              <a:buSzPts val="1800"/>
            </a:pPr>
            <a:r>
              <a:rPr lang="en-US" altLang="zh-CN" sz="1800" dirty="0">
                <a:solidFill>
                  <a:srgbClr val="000000"/>
                </a:solidFill>
              </a:rPr>
              <a:t>Reduce cost of mailing by targeting a set of consumers likely to buy a new cell-phone product.</a:t>
            </a:r>
          </a:p>
          <a:p>
            <a:pPr marL="400050" indent="-285750">
              <a:buClr>
                <a:srgbClr val="000000"/>
              </a:buClr>
              <a:buSzPts val="1800"/>
            </a:pPr>
            <a:r>
              <a:rPr lang="en-US" altLang="zh-CN" sz="2000" dirty="0">
                <a:solidFill>
                  <a:srgbClr val="000000"/>
                </a:solidFill>
              </a:rPr>
              <a:t>Predict tumor cells</a:t>
            </a:r>
          </a:p>
          <a:p>
            <a:pPr marL="400050" indent="-285750">
              <a:buClr>
                <a:srgbClr val="000000"/>
              </a:buClr>
              <a:buSzPts val="1800"/>
            </a:pPr>
            <a:r>
              <a:rPr lang="en-US" altLang="zh-CN" sz="2000" dirty="0">
                <a:solidFill>
                  <a:srgbClr val="000000"/>
                </a:solidFill>
              </a:rPr>
              <a:t>Classify credit card transaction</a:t>
            </a:r>
            <a:endParaRPr lang="en-US" sz="2000" dirty="0">
              <a:solidFill>
                <a:srgbClr val="000000"/>
              </a:solidFill>
            </a:endParaRPr>
          </a:p>
          <a:p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4228622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141FA-8D01-984C-9BD7-2A41FAC98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Classification Techniques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8FC3F7-9ED3-BE41-9BD2-93C28FD563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sz="1800" i="1" dirty="0">
                <a:solidFill>
                  <a:schemeClr val="bg2"/>
                </a:solidFill>
              </a:rPr>
              <a:t>Linear Discriminant Analysis</a:t>
            </a:r>
          </a:p>
          <a:p>
            <a:r>
              <a:rPr lang="en-US" altLang="en-US" sz="1800" i="1" dirty="0">
                <a:solidFill>
                  <a:schemeClr val="bg2"/>
                </a:solidFill>
              </a:rPr>
              <a:t>Neural Networks</a:t>
            </a:r>
          </a:p>
          <a:p>
            <a:r>
              <a:rPr lang="en-US" altLang="en-US" sz="1800" i="1" dirty="0">
                <a:solidFill>
                  <a:schemeClr val="bg2"/>
                </a:solidFill>
              </a:rPr>
              <a:t>Logistic Regression</a:t>
            </a:r>
          </a:p>
          <a:p>
            <a:pPr eaLnBrk="1" hangingPunct="1"/>
            <a:r>
              <a:rPr lang="en-US" altLang="en-US" sz="1800" dirty="0">
                <a:solidFill>
                  <a:schemeClr val="bg2"/>
                </a:solidFill>
              </a:rPr>
              <a:t>Nearest Neighbor classifiers (KNN)</a:t>
            </a:r>
          </a:p>
          <a:p>
            <a:r>
              <a:rPr lang="en-US" altLang="en-US" sz="1800" dirty="0">
                <a:solidFill>
                  <a:schemeClr val="bg2"/>
                </a:solidFill>
              </a:rPr>
              <a:t>Decision Tree based Methods</a:t>
            </a:r>
          </a:p>
          <a:p>
            <a:pPr eaLnBrk="1" hangingPunct="1"/>
            <a:r>
              <a:rPr lang="en-US" altLang="en-US" sz="1800" dirty="0">
                <a:solidFill>
                  <a:schemeClr val="bg2"/>
                </a:solidFill>
              </a:rPr>
              <a:t>Support Vector Machines (SVM)</a:t>
            </a:r>
          </a:p>
          <a:p>
            <a:pPr marL="146050" indent="0">
              <a:buNone/>
            </a:pPr>
            <a:endParaRPr lang="en-US" sz="18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06449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4E0F3C-9444-2348-8D47-B90C27DF6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Classification Techniques - KNN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883960-6F67-CC48-945C-BA0D87DC49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5581" y="1842829"/>
            <a:ext cx="3644255" cy="2733191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E015B0-411B-E946-9E21-9849BC995C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9450" y="2078875"/>
            <a:ext cx="4346245" cy="2261100"/>
          </a:xfrm>
        </p:spPr>
        <p:txBody>
          <a:bodyPr/>
          <a:lstStyle/>
          <a:p>
            <a:r>
              <a:rPr lang="en-US" altLang="en-US" sz="1800" dirty="0">
                <a:solidFill>
                  <a:schemeClr val="bg2"/>
                </a:solidFill>
              </a:rPr>
              <a:t>Take the majority vote of class labels among the k-Nearest Neighbors</a:t>
            </a:r>
          </a:p>
          <a:p>
            <a:r>
              <a:rPr lang="en-US" altLang="en-US" sz="1800" dirty="0">
                <a:solidFill>
                  <a:schemeClr val="bg2"/>
                </a:solidFill>
              </a:rPr>
              <a:t>To calculate distance between  two points, use Euclidean distance </a:t>
            </a:r>
          </a:p>
          <a:p>
            <a:endParaRPr lang="en-US" altLang="en-US" sz="1800" dirty="0">
              <a:solidFill>
                <a:schemeClr val="bg2"/>
              </a:solidFill>
            </a:endParaRPr>
          </a:p>
          <a:p>
            <a:endParaRPr lang="en-US" altLang="en-US" sz="1800" dirty="0">
              <a:solidFill>
                <a:schemeClr val="bg2"/>
              </a:solidFill>
            </a:endParaRPr>
          </a:p>
          <a:p>
            <a:endParaRPr lang="en-US" sz="1800" dirty="0">
              <a:solidFill>
                <a:schemeClr val="bg2"/>
              </a:solidFill>
            </a:endParaRP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5966D4C6-8EA8-F643-8C66-A59C1FE0E24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12802344"/>
              </p:ext>
            </p:extLst>
          </p:nvPr>
        </p:nvGraphicFramePr>
        <p:xfrm>
          <a:off x="1374983" y="3549111"/>
          <a:ext cx="2935066" cy="4958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2" name="Equation" r:id="rId4" imgW="62318900" imgH="10528300" progId="Equation.3">
                  <p:embed/>
                </p:oleObj>
              </mc:Choice>
              <mc:Fallback>
                <p:oleObj name="Equation" r:id="rId4" imgW="62318900" imgH="10528300" progId="Equation.3">
                  <p:embed/>
                  <p:pic>
                    <p:nvPicPr>
                      <p:cNvPr id="25604" name="Object 4">
                        <a:extLst>
                          <a:ext uri="{FF2B5EF4-FFF2-40B4-BE49-F238E27FC236}">
                            <a16:creationId xmlns:a16="http://schemas.microsoft.com/office/drawing/2014/main" id="{AC992EB8-78F2-7E46-BC50-948BC299271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74983" y="3549111"/>
                        <a:ext cx="2935066" cy="49586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808089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15BE8-7254-B04B-9825-4306DBFD3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Decision Tree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C0AEB4-B28B-DE4D-84EC-10CF9ECA09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75" t="3969" r="11731" b="5480"/>
          <a:stretch/>
        </p:blipFill>
        <p:spPr>
          <a:xfrm>
            <a:off x="4312314" y="832613"/>
            <a:ext cx="4213412" cy="400182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1F7F54F-2E28-C546-8719-BD6B2AACF1A2}"/>
              </a:ext>
            </a:extLst>
          </p:cNvPr>
          <p:cNvSpPr txBox="1"/>
          <p:nvPr/>
        </p:nvSpPr>
        <p:spPr>
          <a:xfrm>
            <a:off x="729450" y="1910193"/>
            <a:ext cx="345706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Split the records based on an attribute test that optimizes certain criterion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Nodes with homogeneous class distribution are preferred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Measure impurity</a:t>
            </a:r>
          </a:p>
          <a:p>
            <a:pPr marL="285750" lvl="7" indent="-285750">
              <a:buFont typeface="Courier New" panose="02070309020205020404" pitchFamily="49" charset="0"/>
              <a:buChar char="o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Gini index</a:t>
            </a:r>
          </a:p>
          <a:p>
            <a:pPr marL="285750" lvl="7" indent="-285750">
              <a:buFont typeface="Courier New" panose="02070309020205020404" pitchFamily="49" charset="0"/>
              <a:buChar char="o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Entropy</a:t>
            </a:r>
          </a:p>
          <a:p>
            <a:pPr marL="285750" lvl="7" indent="-285750">
              <a:buFont typeface="Courier New" panose="02070309020205020404" pitchFamily="49" charset="0"/>
              <a:buChar char="o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Misclassification Error</a:t>
            </a:r>
          </a:p>
          <a:p>
            <a:pPr marL="285750" lvl="4" indent="-285750">
              <a:buFont typeface="Arial" panose="020B0604020202020204" pitchFamily="34" charset="0"/>
              <a:buChar char="•"/>
            </a:pPr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9112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5338D-5297-9B49-A045-DA8F2B82B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SVM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9202DA-91AD-6647-8E86-952B2E7BC8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9451" y="1998193"/>
            <a:ext cx="3950126" cy="2261100"/>
          </a:xfrm>
        </p:spPr>
        <p:txBody>
          <a:bodyPr/>
          <a:lstStyle/>
          <a:p>
            <a:r>
              <a:rPr lang="en-US" sz="1800" dirty="0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Support Vector Machine (SVM)</a:t>
            </a:r>
          </a:p>
          <a:p>
            <a:r>
              <a:rPr lang="en-US" sz="1800" dirty="0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Outputs an optimal hyperplane which categorizes new examples.</a:t>
            </a:r>
          </a:p>
          <a:p>
            <a:r>
              <a:rPr lang="en-US" sz="1800" dirty="0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Hyperplane maximize the margin</a:t>
            </a:r>
          </a:p>
        </p:txBody>
      </p:sp>
      <p:graphicFrame>
        <p:nvGraphicFramePr>
          <p:cNvPr id="4" name="Object 2">
            <a:extLst>
              <a:ext uri="{FF2B5EF4-FFF2-40B4-BE49-F238E27FC236}">
                <a16:creationId xmlns:a16="http://schemas.microsoft.com/office/drawing/2014/main" id="{F5702C91-E725-A545-BDD0-F7AAF307A3D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92859316"/>
              </p:ext>
            </p:extLst>
          </p:nvPr>
        </p:nvGraphicFramePr>
        <p:xfrm>
          <a:off x="4573800" y="797858"/>
          <a:ext cx="4329084" cy="40852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4" name="Visio" r:id="rId3" imgW="7442200" imgH="7023100" progId="Visio.Drawing.6">
                  <p:embed/>
                </p:oleObj>
              </mc:Choice>
              <mc:Fallback>
                <p:oleObj name="Visio" r:id="rId3" imgW="7442200" imgH="7023100" progId="Visio.Drawing.6">
                  <p:embed/>
                  <p:pic>
                    <p:nvPicPr>
                      <p:cNvPr id="20484" name="Object 2">
                        <a:extLst>
                          <a:ext uri="{FF2B5EF4-FFF2-40B4-BE49-F238E27FC236}">
                            <a16:creationId xmlns:a16="http://schemas.microsoft.com/office/drawing/2014/main" id="{2FC05A17-59BC-CA48-82FC-AF02BC66B43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3800" y="797858"/>
                        <a:ext cx="4329084" cy="4085291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433910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3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8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Regression</a:t>
            </a:r>
            <a:r>
              <a:rPr lang="zh-CN" sz="1200" b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[Predictive]</a:t>
            </a:r>
            <a:endParaRPr sz="2800"/>
          </a:p>
        </p:txBody>
      </p:sp>
      <p:sp>
        <p:nvSpPr>
          <p:cNvPr id="153" name="Google Shape;153;p23"/>
          <p:cNvSpPr txBox="1">
            <a:spLocks noGrp="1"/>
          </p:cNvSpPr>
          <p:nvPr>
            <p:ph type="body" idx="1"/>
          </p:nvPr>
        </p:nvSpPr>
        <p:spPr>
          <a:xfrm>
            <a:off x="729450" y="191322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zh-CN" sz="1800" dirty="0">
                <a:solidFill>
                  <a:srgbClr val="000000"/>
                </a:solidFill>
              </a:rPr>
              <a:t>Predict a value of a given continuous valued variable based on the values of other variables, assuming a linear or nonlinear model of dependency.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zh-CN" sz="1800" dirty="0">
                <a:solidFill>
                  <a:srgbClr val="000000"/>
                </a:solidFill>
              </a:rPr>
              <a:t>Example: </a:t>
            </a:r>
            <a:endParaRPr sz="1800" dirty="0">
              <a:solidFill>
                <a:srgbClr val="000000"/>
              </a:solidFill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zh-CN" sz="1800" dirty="0">
                <a:solidFill>
                  <a:srgbClr val="000000"/>
                </a:solidFill>
              </a:rPr>
              <a:t>Predicting wind velocities as a function of temperature, humidity, air pressure, etc.</a:t>
            </a:r>
            <a:endParaRPr sz="1800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8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Deviation/Anomaly Detection</a:t>
            </a:r>
            <a:r>
              <a:rPr lang="zh-CN" sz="1200" b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[Predictive]</a:t>
            </a:r>
            <a:endParaRPr sz="2800"/>
          </a:p>
        </p:txBody>
      </p:sp>
      <p:sp>
        <p:nvSpPr>
          <p:cNvPr id="159" name="Google Shape;159;p2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zh-CN" sz="1800">
                <a:solidFill>
                  <a:srgbClr val="000000"/>
                </a:solidFill>
              </a:rPr>
              <a:t>Detect significant deviations from normal behavior</a:t>
            </a:r>
            <a:endParaRPr sz="1800"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zh-CN" sz="1800">
                <a:solidFill>
                  <a:srgbClr val="000000"/>
                </a:solidFill>
              </a:rPr>
              <a:t>Example:</a:t>
            </a:r>
            <a:endParaRPr sz="1800">
              <a:solidFill>
                <a:srgbClr val="000000"/>
              </a:solidFill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zh-CN" sz="1800">
                <a:solidFill>
                  <a:srgbClr val="000000"/>
                </a:solidFill>
              </a:rPr>
              <a:t>Credit Card Fraud Detection</a:t>
            </a:r>
            <a:endParaRPr sz="1800">
              <a:solidFill>
                <a:srgbClr val="000000"/>
              </a:solidFill>
            </a:endParaRPr>
          </a:p>
        </p:txBody>
      </p:sp>
      <p:pic>
        <p:nvPicPr>
          <p:cNvPr id="160" name="Google Shape;16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96249" y="2774925"/>
            <a:ext cx="2592450" cy="180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800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Clustering</a:t>
            </a:r>
            <a:r>
              <a:rPr lang="zh-CN" sz="1200" b="0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[Descriptive]</a:t>
            </a:r>
            <a:endParaRPr sz="2800" dirty="0"/>
          </a:p>
        </p:txBody>
      </p:sp>
      <p:sp>
        <p:nvSpPr>
          <p:cNvPr id="166" name="Google Shape;166;p2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zh-CN" sz="1800" dirty="0">
                <a:solidFill>
                  <a:srgbClr val="000000"/>
                </a:solidFill>
              </a:rPr>
              <a:t>Among attributes of a set of data, find clusters such that</a:t>
            </a:r>
            <a:endParaRPr sz="1800" dirty="0">
              <a:solidFill>
                <a:srgbClr val="000000"/>
              </a:solidFill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zh-CN" sz="1800" dirty="0">
                <a:solidFill>
                  <a:srgbClr val="000000"/>
                </a:solidFill>
              </a:rPr>
              <a:t>Data points in one cluster are more similar to one another.</a:t>
            </a:r>
            <a:endParaRPr sz="1800" dirty="0">
              <a:solidFill>
                <a:srgbClr val="000000"/>
              </a:solidFill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zh-CN" sz="1800" dirty="0">
                <a:solidFill>
                  <a:srgbClr val="000000"/>
                </a:solidFill>
              </a:rPr>
              <a:t>Data points in separate clusters are less similar to one another.</a:t>
            </a:r>
            <a:endParaRPr sz="1800" dirty="0"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zh-CN" sz="1800" dirty="0">
                <a:solidFill>
                  <a:srgbClr val="000000"/>
                </a:solidFill>
              </a:rPr>
              <a:t>Example: Document Clustering</a:t>
            </a:r>
            <a:endParaRPr sz="1800" dirty="0">
              <a:solidFill>
                <a:srgbClr val="000000"/>
              </a:solidFill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zh-CN" sz="1800" dirty="0">
                <a:solidFill>
                  <a:srgbClr val="000000"/>
                </a:solidFill>
              </a:rPr>
              <a:t>To find groups of documents that are similar to each other based on the important terms appearing in them.</a:t>
            </a:r>
            <a:endParaRPr sz="1800" dirty="0">
              <a:solidFill>
                <a:srgbClr val="000000"/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424E56-D83A-E541-B9DD-981069C69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527" y="1175658"/>
            <a:ext cx="7688700" cy="535200"/>
          </a:xfrm>
        </p:spPr>
        <p:txBody>
          <a:bodyPr/>
          <a:lstStyle/>
          <a:p>
            <a:r>
              <a:rPr lang="en-US" altLang="en-US" dirty="0"/>
              <a:t>Clustering VS Classification</a:t>
            </a:r>
            <a:endParaRPr lang="en-US" dirty="0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E3728847-3C6D-0A4D-BDC8-16F514B1A125}"/>
              </a:ext>
            </a:extLst>
          </p:cNvPr>
          <p:cNvGrpSpPr/>
          <p:nvPr/>
        </p:nvGrpSpPr>
        <p:grpSpPr>
          <a:xfrm>
            <a:off x="1636057" y="1586250"/>
            <a:ext cx="5621425" cy="2937378"/>
            <a:chOff x="729450" y="747462"/>
            <a:chExt cx="6953250" cy="3592513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11F4C237-FF95-9C44-B702-6070E5EFB34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53500" y="1661862"/>
              <a:ext cx="3048000" cy="2678113"/>
              <a:chOff x="2160" y="2544"/>
              <a:chExt cx="1920" cy="1687"/>
            </a:xfrm>
          </p:grpSpPr>
          <p:sp>
            <p:nvSpPr>
              <p:cNvPr id="5" name="Line 4">
                <a:extLst>
                  <a:ext uri="{FF2B5EF4-FFF2-40B4-BE49-F238E27FC236}">
                    <a16:creationId xmlns:a16="http://schemas.microsoft.com/office/drawing/2014/main" id="{1D5D271E-D11E-0847-A349-D4F87EAD7A1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736" y="2544"/>
                <a:ext cx="0" cy="115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6" name="Line 5">
                <a:extLst>
                  <a:ext uri="{FF2B5EF4-FFF2-40B4-BE49-F238E27FC236}">
                    <a16:creationId xmlns:a16="http://schemas.microsoft.com/office/drawing/2014/main" id="{A8B585E4-7251-E241-BAD5-23DB0AB9596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736" y="3696"/>
                <a:ext cx="134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" name="Freeform 6">
                <a:extLst>
                  <a:ext uri="{FF2B5EF4-FFF2-40B4-BE49-F238E27FC236}">
                    <a16:creationId xmlns:a16="http://schemas.microsoft.com/office/drawing/2014/main" id="{5815EF8F-759E-E546-B679-1411E0FFE4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26" y="3696"/>
                <a:ext cx="510" cy="535"/>
              </a:xfrm>
              <a:custGeom>
                <a:avLst/>
                <a:gdLst>
                  <a:gd name="T0" fmla="*/ 510 w 510"/>
                  <a:gd name="T1" fmla="*/ 0 h 535"/>
                  <a:gd name="T2" fmla="*/ 0 w 510"/>
                  <a:gd name="T3" fmla="*/ 535 h 535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510" h="535">
                    <a:moveTo>
                      <a:pt x="510" y="0"/>
                    </a:moveTo>
                    <a:lnTo>
                      <a:pt x="0" y="535"/>
                    </a:ln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" name="AutoShape 7">
                <a:extLst>
                  <a:ext uri="{FF2B5EF4-FFF2-40B4-BE49-F238E27FC236}">
                    <a16:creationId xmlns:a16="http://schemas.microsoft.com/office/drawing/2014/main" id="{FE0287A0-B4B6-EF44-834C-4CD2FC4A32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64" y="2880"/>
                <a:ext cx="96" cy="96"/>
              </a:xfrm>
              <a:prstGeom prst="octagon">
                <a:avLst>
                  <a:gd name="adj" fmla="val 29287"/>
                </a:avLst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  <p:sp>
            <p:nvSpPr>
              <p:cNvPr id="9" name="AutoShape 8">
                <a:extLst>
                  <a:ext uri="{FF2B5EF4-FFF2-40B4-BE49-F238E27FC236}">
                    <a16:creationId xmlns:a16="http://schemas.microsoft.com/office/drawing/2014/main" id="{9E6F68FF-68BF-E74D-A283-17FF059DEC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08" y="2880"/>
                <a:ext cx="96" cy="96"/>
              </a:xfrm>
              <a:prstGeom prst="octagon">
                <a:avLst>
                  <a:gd name="adj" fmla="val 29287"/>
                </a:avLst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  <p:sp>
            <p:nvSpPr>
              <p:cNvPr id="10" name="AutoShape 9">
                <a:extLst>
                  <a:ext uri="{FF2B5EF4-FFF2-40B4-BE49-F238E27FC236}">
                    <a16:creationId xmlns:a16="http://schemas.microsoft.com/office/drawing/2014/main" id="{7D5BA259-B0CD-D245-A4AC-5417C0ACDF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60" y="2736"/>
                <a:ext cx="96" cy="96"/>
              </a:xfrm>
              <a:prstGeom prst="octagon">
                <a:avLst>
                  <a:gd name="adj" fmla="val 29287"/>
                </a:avLst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  <p:sp>
            <p:nvSpPr>
              <p:cNvPr id="11" name="AutoShape 10">
                <a:extLst>
                  <a:ext uri="{FF2B5EF4-FFF2-40B4-BE49-F238E27FC236}">
                    <a16:creationId xmlns:a16="http://schemas.microsoft.com/office/drawing/2014/main" id="{BD46C660-BCB8-C04F-B6CF-B335699AFA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60" y="3024"/>
                <a:ext cx="96" cy="96"/>
              </a:xfrm>
              <a:prstGeom prst="octagon">
                <a:avLst>
                  <a:gd name="adj" fmla="val 29287"/>
                </a:avLst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  <p:sp>
            <p:nvSpPr>
              <p:cNvPr id="12" name="AutoShape 11">
                <a:extLst>
                  <a:ext uri="{FF2B5EF4-FFF2-40B4-BE49-F238E27FC236}">
                    <a16:creationId xmlns:a16="http://schemas.microsoft.com/office/drawing/2014/main" id="{A2569E13-8153-684A-865F-4B63549E56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00" y="2880"/>
                <a:ext cx="96" cy="96"/>
              </a:xfrm>
              <a:prstGeom prst="octagon">
                <a:avLst>
                  <a:gd name="adj" fmla="val 29287"/>
                </a:avLst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  <p:sp>
            <p:nvSpPr>
              <p:cNvPr id="13" name="AutoShape 12">
                <a:extLst>
                  <a:ext uri="{FF2B5EF4-FFF2-40B4-BE49-F238E27FC236}">
                    <a16:creationId xmlns:a16="http://schemas.microsoft.com/office/drawing/2014/main" id="{601E3FE7-996C-B443-B244-4B71E40808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04" y="2784"/>
                <a:ext cx="96" cy="96"/>
              </a:xfrm>
              <a:prstGeom prst="octagon">
                <a:avLst>
                  <a:gd name="adj" fmla="val 29287"/>
                </a:avLst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  <p:sp>
            <p:nvSpPr>
              <p:cNvPr id="14" name="AutoShape 13">
                <a:extLst>
                  <a:ext uri="{FF2B5EF4-FFF2-40B4-BE49-F238E27FC236}">
                    <a16:creationId xmlns:a16="http://schemas.microsoft.com/office/drawing/2014/main" id="{C9BCD723-159A-2E4C-94D5-C5CF0BED28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68" y="2736"/>
                <a:ext cx="96" cy="96"/>
              </a:xfrm>
              <a:prstGeom prst="octagon">
                <a:avLst>
                  <a:gd name="adj" fmla="val 29287"/>
                </a:avLst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  <p:sp>
            <p:nvSpPr>
              <p:cNvPr id="15" name="AutoShape 14">
                <a:extLst>
                  <a:ext uri="{FF2B5EF4-FFF2-40B4-BE49-F238E27FC236}">
                    <a16:creationId xmlns:a16="http://schemas.microsoft.com/office/drawing/2014/main" id="{F9CF5F70-3CA5-604C-9660-13743E101C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04" y="2976"/>
                <a:ext cx="96" cy="96"/>
              </a:xfrm>
              <a:prstGeom prst="octagon">
                <a:avLst>
                  <a:gd name="adj" fmla="val 29287"/>
                </a:avLst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  <p:sp>
            <p:nvSpPr>
              <p:cNvPr id="16" name="AutoShape 15">
                <a:extLst>
                  <a:ext uri="{FF2B5EF4-FFF2-40B4-BE49-F238E27FC236}">
                    <a16:creationId xmlns:a16="http://schemas.microsoft.com/office/drawing/2014/main" id="{9C4E9120-DE46-5E4D-B8FF-1702DBECE7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68" y="2976"/>
                <a:ext cx="96" cy="96"/>
              </a:xfrm>
              <a:prstGeom prst="octagon">
                <a:avLst>
                  <a:gd name="adj" fmla="val 29287"/>
                </a:avLst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  <p:sp>
            <p:nvSpPr>
              <p:cNvPr id="17" name="AutoShape 16">
                <a:extLst>
                  <a:ext uri="{FF2B5EF4-FFF2-40B4-BE49-F238E27FC236}">
                    <a16:creationId xmlns:a16="http://schemas.microsoft.com/office/drawing/2014/main" id="{9D002470-41A8-CE43-942B-9140023518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0" y="3264"/>
                <a:ext cx="96" cy="96"/>
              </a:xfrm>
              <a:prstGeom prst="octagon">
                <a:avLst>
                  <a:gd name="adj" fmla="val 29287"/>
                </a:avLst>
              </a:prstGeom>
              <a:solidFill>
                <a:srgbClr val="FF0066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  <p:sp>
            <p:nvSpPr>
              <p:cNvPr id="18" name="AutoShape 17">
                <a:extLst>
                  <a:ext uri="{FF2B5EF4-FFF2-40B4-BE49-F238E27FC236}">
                    <a16:creationId xmlns:a16="http://schemas.microsoft.com/office/drawing/2014/main" id="{1AA5BC31-5E31-8542-BF95-6637876E91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04" y="3312"/>
                <a:ext cx="96" cy="96"/>
              </a:xfrm>
              <a:prstGeom prst="octagon">
                <a:avLst>
                  <a:gd name="adj" fmla="val 29287"/>
                </a:avLst>
              </a:prstGeom>
              <a:solidFill>
                <a:srgbClr val="FF0066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  <p:sp>
            <p:nvSpPr>
              <p:cNvPr id="19" name="AutoShape 18">
                <a:extLst>
                  <a:ext uri="{FF2B5EF4-FFF2-40B4-BE49-F238E27FC236}">
                    <a16:creationId xmlns:a16="http://schemas.microsoft.com/office/drawing/2014/main" id="{9E99A197-23A8-8542-A298-C9E74C2C4A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04" y="3456"/>
                <a:ext cx="96" cy="96"/>
              </a:xfrm>
              <a:prstGeom prst="octagon">
                <a:avLst>
                  <a:gd name="adj" fmla="val 29287"/>
                </a:avLst>
              </a:prstGeom>
              <a:solidFill>
                <a:srgbClr val="FF0066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  <p:sp>
            <p:nvSpPr>
              <p:cNvPr id="20" name="AutoShape 19">
                <a:extLst>
                  <a:ext uri="{FF2B5EF4-FFF2-40B4-BE49-F238E27FC236}">
                    <a16:creationId xmlns:a16="http://schemas.microsoft.com/office/drawing/2014/main" id="{5124F440-2A4F-BE42-9185-527BD3AEA9D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48" y="3312"/>
                <a:ext cx="96" cy="96"/>
              </a:xfrm>
              <a:prstGeom prst="octagon">
                <a:avLst>
                  <a:gd name="adj" fmla="val 29287"/>
                </a:avLst>
              </a:prstGeom>
              <a:solidFill>
                <a:srgbClr val="FF0066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  <p:sp>
            <p:nvSpPr>
              <p:cNvPr id="21" name="AutoShape 20">
                <a:extLst>
                  <a:ext uri="{FF2B5EF4-FFF2-40B4-BE49-F238E27FC236}">
                    <a16:creationId xmlns:a16="http://schemas.microsoft.com/office/drawing/2014/main" id="{643D32BD-9A8E-634F-A7CE-099997202E7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2" y="3168"/>
                <a:ext cx="96" cy="96"/>
              </a:xfrm>
              <a:prstGeom prst="octagon">
                <a:avLst>
                  <a:gd name="adj" fmla="val 29287"/>
                </a:avLst>
              </a:prstGeom>
              <a:solidFill>
                <a:srgbClr val="FF0066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  <p:sp>
            <p:nvSpPr>
              <p:cNvPr id="22" name="AutoShape 21">
                <a:extLst>
                  <a:ext uri="{FF2B5EF4-FFF2-40B4-BE49-F238E27FC236}">
                    <a16:creationId xmlns:a16="http://schemas.microsoft.com/office/drawing/2014/main" id="{01B83EE8-5394-CA47-AEC1-43054C8DB6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48" y="3456"/>
                <a:ext cx="96" cy="96"/>
              </a:xfrm>
              <a:prstGeom prst="octagon">
                <a:avLst>
                  <a:gd name="adj" fmla="val 29287"/>
                </a:avLst>
              </a:prstGeom>
              <a:solidFill>
                <a:srgbClr val="FF0066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  <p:sp>
            <p:nvSpPr>
              <p:cNvPr id="23" name="AutoShape 22">
                <a:extLst>
                  <a:ext uri="{FF2B5EF4-FFF2-40B4-BE49-F238E27FC236}">
                    <a16:creationId xmlns:a16="http://schemas.microsoft.com/office/drawing/2014/main" id="{ACC8DEC1-EEDE-084D-94F9-16C2292A9B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0" y="3408"/>
                <a:ext cx="96" cy="96"/>
              </a:xfrm>
              <a:prstGeom prst="octagon">
                <a:avLst>
                  <a:gd name="adj" fmla="val 29287"/>
                </a:avLst>
              </a:prstGeom>
              <a:solidFill>
                <a:srgbClr val="FF0066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  <p:sp>
            <p:nvSpPr>
              <p:cNvPr id="24" name="AutoShape 23">
                <a:extLst>
                  <a:ext uri="{FF2B5EF4-FFF2-40B4-BE49-F238E27FC236}">
                    <a16:creationId xmlns:a16="http://schemas.microsoft.com/office/drawing/2014/main" id="{0BDC63CB-0D30-8543-92AE-5FE0FE68A2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04" y="3552"/>
                <a:ext cx="96" cy="96"/>
              </a:xfrm>
              <a:prstGeom prst="octagon">
                <a:avLst>
                  <a:gd name="adj" fmla="val 29287"/>
                </a:avLst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  <p:sp>
            <p:nvSpPr>
              <p:cNvPr id="25" name="AutoShape 24">
                <a:extLst>
                  <a:ext uri="{FF2B5EF4-FFF2-40B4-BE49-F238E27FC236}">
                    <a16:creationId xmlns:a16="http://schemas.microsoft.com/office/drawing/2014/main" id="{D72DE502-F662-F249-B161-6C4A68C5FB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92" y="3600"/>
                <a:ext cx="96" cy="96"/>
              </a:xfrm>
              <a:prstGeom prst="octagon">
                <a:avLst>
                  <a:gd name="adj" fmla="val 29287"/>
                </a:avLst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  <p:sp>
            <p:nvSpPr>
              <p:cNvPr id="26" name="AutoShape 25">
                <a:extLst>
                  <a:ext uri="{FF2B5EF4-FFF2-40B4-BE49-F238E27FC236}">
                    <a16:creationId xmlns:a16="http://schemas.microsoft.com/office/drawing/2014/main" id="{051C4320-3341-FC4F-9EE7-82BCF842A8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48" y="3696"/>
                <a:ext cx="96" cy="96"/>
              </a:xfrm>
              <a:prstGeom prst="octagon">
                <a:avLst>
                  <a:gd name="adj" fmla="val 29287"/>
                </a:avLst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  <p:sp>
            <p:nvSpPr>
              <p:cNvPr id="27" name="AutoShape 26">
                <a:extLst>
                  <a:ext uri="{FF2B5EF4-FFF2-40B4-BE49-F238E27FC236}">
                    <a16:creationId xmlns:a16="http://schemas.microsoft.com/office/drawing/2014/main" id="{96518F80-9B8F-9340-8E22-B9ADBDE6FB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04" y="3792"/>
                <a:ext cx="96" cy="96"/>
              </a:xfrm>
              <a:prstGeom prst="octagon">
                <a:avLst>
                  <a:gd name="adj" fmla="val 29287"/>
                </a:avLst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  <p:sp>
            <p:nvSpPr>
              <p:cNvPr id="28" name="AutoShape 27">
                <a:extLst>
                  <a:ext uri="{FF2B5EF4-FFF2-40B4-BE49-F238E27FC236}">
                    <a16:creationId xmlns:a16="http://schemas.microsoft.com/office/drawing/2014/main" id="{4752426C-DD60-7A49-ACDB-1DE91A859E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96" y="3792"/>
                <a:ext cx="96" cy="96"/>
              </a:xfrm>
              <a:prstGeom prst="octagon">
                <a:avLst>
                  <a:gd name="adj" fmla="val 29287"/>
                </a:avLst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  <p:sp>
            <p:nvSpPr>
              <p:cNvPr id="29" name="AutoShape 28">
                <a:extLst>
                  <a:ext uri="{FF2B5EF4-FFF2-40B4-BE49-F238E27FC236}">
                    <a16:creationId xmlns:a16="http://schemas.microsoft.com/office/drawing/2014/main" id="{760BD980-A818-9445-A0B0-87858250B9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3504" y="3648"/>
                <a:ext cx="96" cy="96"/>
              </a:xfrm>
              <a:prstGeom prst="octagon">
                <a:avLst>
                  <a:gd name="adj" fmla="val 29287"/>
                </a:avLst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  <p:sp>
            <p:nvSpPr>
              <p:cNvPr id="30" name="AutoShape 29">
                <a:extLst>
                  <a:ext uri="{FF2B5EF4-FFF2-40B4-BE49-F238E27FC236}">
                    <a16:creationId xmlns:a16="http://schemas.microsoft.com/office/drawing/2014/main" id="{CE580C46-808C-DE4E-9750-BF32F1E359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96" y="3504"/>
                <a:ext cx="96" cy="96"/>
              </a:xfrm>
              <a:prstGeom prst="octagon">
                <a:avLst>
                  <a:gd name="adj" fmla="val 29287"/>
                </a:avLst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92733B06-4045-E34B-933E-44F25D75606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29450" y="1204662"/>
              <a:ext cx="2286000" cy="1676400"/>
              <a:chOff x="816" y="1776"/>
              <a:chExt cx="1440" cy="1056"/>
            </a:xfrm>
          </p:grpSpPr>
          <p:sp>
            <p:nvSpPr>
              <p:cNvPr id="32" name="Line 31">
                <a:extLst>
                  <a:ext uri="{FF2B5EF4-FFF2-40B4-BE49-F238E27FC236}">
                    <a16:creationId xmlns:a16="http://schemas.microsoft.com/office/drawing/2014/main" id="{7F0FF2B7-160C-724A-B6B3-2A5E4E5790C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64" y="2736"/>
                <a:ext cx="192" cy="96"/>
              </a:xfrm>
              <a:prstGeom prst="line">
                <a:avLst/>
              </a:prstGeom>
              <a:noFill/>
              <a:ln w="25400">
                <a:solidFill>
                  <a:srgbClr val="CC6600"/>
                </a:solidFill>
                <a:round/>
                <a:headEnd type="triangle" w="med" len="med"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3" name="AutoShape 32">
                <a:extLst>
                  <a:ext uri="{FF2B5EF4-FFF2-40B4-BE49-F238E27FC236}">
                    <a16:creationId xmlns:a16="http://schemas.microsoft.com/office/drawing/2014/main" id="{A9EC5421-057B-1644-99FD-6F56B722841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16" y="1776"/>
                <a:ext cx="1248" cy="672"/>
              </a:xfrm>
              <a:prstGeom prst="wedgeRectCallout">
                <a:avLst>
                  <a:gd name="adj1" fmla="val 56250"/>
                  <a:gd name="adj2" fmla="val 92856"/>
                </a:avLst>
              </a:prstGeom>
              <a:solidFill>
                <a:srgbClr val="00FFFF"/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algn="ctr" eaLnBrk="1" hangingPunct="1">
                  <a:spcBef>
                    <a:spcPct val="50000"/>
                  </a:spcBef>
                </a:pPr>
                <a:r>
                  <a:rPr lang="en-US" altLang="en-US" sz="1800" dirty="0">
                    <a:solidFill>
                      <a:schemeClr val="bg2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Intra-cluster distances are minimized</a:t>
                </a:r>
              </a:p>
            </p:txBody>
          </p:sp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6C287D19-7119-564F-8C0A-9EC9E54E4D6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634700" y="747462"/>
              <a:ext cx="3048000" cy="2514600"/>
              <a:chOff x="3312" y="1584"/>
              <a:chExt cx="1920" cy="1584"/>
            </a:xfrm>
          </p:grpSpPr>
          <p:sp>
            <p:nvSpPr>
              <p:cNvPr id="35" name="Line 34">
                <a:extLst>
                  <a:ext uri="{FF2B5EF4-FFF2-40B4-BE49-F238E27FC236}">
                    <a16:creationId xmlns:a16="http://schemas.microsoft.com/office/drawing/2014/main" id="{1D5B4237-5E5F-EF49-A9BA-5EC1C73A556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3312" y="2736"/>
                <a:ext cx="144" cy="432"/>
              </a:xfrm>
              <a:prstGeom prst="line">
                <a:avLst/>
              </a:prstGeom>
              <a:noFill/>
              <a:ln w="25400">
                <a:solidFill>
                  <a:srgbClr val="CC6600"/>
                </a:solidFill>
                <a:round/>
                <a:headEnd type="triangle" w="med" len="med"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6" name="AutoShape 35">
                <a:extLst>
                  <a:ext uri="{FF2B5EF4-FFF2-40B4-BE49-F238E27FC236}">
                    <a16:creationId xmlns:a16="http://schemas.microsoft.com/office/drawing/2014/main" id="{BFBB5CDE-6F8D-CA47-94B2-509E40A789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84" y="1584"/>
                <a:ext cx="1248" cy="672"/>
              </a:xfrm>
              <a:prstGeom prst="wedgeRectCallout">
                <a:avLst>
                  <a:gd name="adj1" fmla="val -93509"/>
                  <a:gd name="adj2" fmla="val 150894"/>
                </a:avLst>
              </a:prstGeom>
              <a:solidFill>
                <a:srgbClr val="00FFFF"/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algn="ctr" eaLnBrk="1" hangingPunct="1">
                  <a:spcBef>
                    <a:spcPct val="50000"/>
                  </a:spcBef>
                </a:pPr>
                <a:r>
                  <a:rPr lang="en-US" altLang="en-US" sz="1800" dirty="0">
                    <a:solidFill>
                      <a:schemeClr val="bg2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Inter-cluster distances are maximized</a:t>
                </a:r>
              </a:p>
            </p:txBody>
          </p:sp>
        </p:grpSp>
      </p:grpSp>
      <p:sp>
        <p:nvSpPr>
          <p:cNvPr id="37" name="Text Box 36">
            <a:extLst>
              <a:ext uri="{FF2B5EF4-FFF2-40B4-BE49-F238E27FC236}">
                <a16:creationId xmlns:a16="http://schemas.microsoft.com/office/drawing/2014/main" id="{99157C68-2F00-F44B-8545-5877B957B9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04900" y="4523628"/>
            <a:ext cx="6192838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2000" dirty="0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Clustering: group similar records together</a:t>
            </a:r>
          </a:p>
        </p:txBody>
      </p:sp>
    </p:spTree>
    <p:extLst>
      <p:ext uri="{BB962C8B-B14F-4D97-AF65-F5344CB8AC3E}">
        <p14:creationId xmlns:p14="http://schemas.microsoft.com/office/powerpoint/2010/main" val="23069540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3600" dirty="0">
                <a:latin typeface="Times New Roman"/>
                <a:ea typeface="Times New Roman"/>
                <a:cs typeface="Times New Roman"/>
                <a:sym typeface="Times New Roman"/>
              </a:rPr>
              <a:t>Overview</a:t>
            </a:r>
            <a:endParaRPr sz="36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Char char="●"/>
            </a:pPr>
            <a:r>
              <a:rPr lang="zh-CN" sz="18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What is Data Mining</a:t>
            </a:r>
            <a:endParaRPr sz="18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Char char="●"/>
            </a:pPr>
            <a:r>
              <a:rPr lang="zh-CN" sz="18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Motivation</a:t>
            </a:r>
            <a:r>
              <a:rPr lang="zh-CN" altLang="en-US" sz="18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of</a:t>
            </a:r>
            <a:r>
              <a:rPr lang="zh-CN" altLang="en-US" sz="18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</a:t>
            </a:r>
            <a:r>
              <a:rPr lang="zh-CN" altLang="en-US" sz="18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Mining</a:t>
            </a:r>
            <a:endParaRPr sz="18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Char char="●"/>
            </a:pPr>
            <a:r>
              <a:rPr lang="zh-CN" sz="18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Origins of Data Mining</a:t>
            </a:r>
            <a:endParaRPr sz="18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Char char="●"/>
            </a:pPr>
            <a:r>
              <a:rPr lang="zh-CN" sz="18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Mining Steps</a:t>
            </a:r>
            <a:endParaRPr sz="18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Char char="●"/>
            </a:pPr>
            <a:r>
              <a:rPr lang="zh-CN" sz="18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Mining Tasks</a:t>
            </a:r>
            <a:endParaRPr sz="18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Char char="●"/>
            </a:pPr>
            <a:r>
              <a:rPr lang="zh-CN" sz="18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Challenges</a:t>
            </a:r>
            <a:endParaRPr sz="18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Char char="●"/>
            </a:pPr>
            <a:r>
              <a:rPr lang="zh-CN" sz="18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Open Source Tools </a:t>
            </a:r>
            <a:endParaRPr sz="18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Char char="●"/>
            </a:pPr>
            <a:r>
              <a:rPr lang="zh-CN" sz="18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WEKA Demo</a:t>
            </a:r>
            <a:endParaRPr sz="18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F7E37-4772-E346-9C92-5AF5D54EDE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986" y="1171359"/>
            <a:ext cx="7688700" cy="535200"/>
          </a:xfrm>
        </p:spPr>
        <p:txBody>
          <a:bodyPr/>
          <a:lstStyle/>
          <a:p>
            <a:r>
              <a:rPr lang="en-US" altLang="en-US" dirty="0"/>
              <a:t>Clustering VS Classification</a:t>
            </a:r>
            <a:endParaRPr lang="en-US" dirty="0"/>
          </a:p>
        </p:txBody>
      </p:sp>
      <p:sp>
        <p:nvSpPr>
          <p:cNvPr id="31" name="Text Box 39">
            <a:extLst>
              <a:ext uri="{FF2B5EF4-FFF2-40B4-BE49-F238E27FC236}">
                <a16:creationId xmlns:a16="http://schemas.microsoft.com/office/drawing/2014/main" id="{0DE7A11D-268F-A642-8FFD-72090C5C63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47007" y="4469965"/>
            <a:ext cx="4810931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600" dirty="0">
                <a:solidFill>
                  <a:schemeClr val="bg2"/>
                </a:solidFill>
              </a:rPr>
              <a:t>Classification: assign class label to unseen records</a:t>
            </a: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980C42A7-E5B2-F943-9A24-F6D1C3890D59}"/>
              </a:ext>
            </a:extLst>
          </p:cNvPr>
          <p:cNvGrpSpPr/>
          <p:nvPr/>
        </p:nvGrpSpPr>
        <p:grpSpPr>
          <a:xfrm>
            <a:off x="1650570" y="1789764"/>
            <a:ext cx="5478650" cy="2653366"/>
            <a:chOff x="1650570" y="1745305"/>
            <a:chExt cx="4781370" cy="2589627"/>
          </a:xfrm>
        </p:grpSpPr>
        <p:grpSp>
          <p:nvGrpSpPr>
            <p:cNvPr id="4" name="Group 6">
              <a:extLst>
                <a:ext uri="{FF2B5EF4-FFF2-40B4-BE49-F238E27FC236}">
                  <a16:creationId xmlns:a16="http://schemas.microsoft.com/office/drawing/2014/main" id="{3CB9C061-332C-4D44-B4B5-826D6972185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244360" y="2589546"/>
              <a:ext cx="2056503" cy="1745386"/>
              <a:chOff x="2160" y="2544"/>
              <a:chExt cx="1920" cy="1687"/>
            </a:xfrm>
          </p:grpSpPr>
          <p:sp>
            <p:nvSpPr>
              <p:cNvPr id="5" name="Line 7">
                <a:extLst>
                  <a:ext uri="{FF2B5EF4-FFF2-40B4-BE49-F238E27FC236}">
                    <a16:creationId xmlns:a16="http://schemas.microsoft.com/office/drawing/2014/main" id="{B8DF12AE-1AC9-F94B-B32C-7D65B64B963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736" y="2544"/>
                <a:ext cx="0" cy="115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050">
                  <a:solidFill>
                    <a:schemeClr val="bg2"/>
                  </a:solidFill>
                </a:endParaRPr>
              </a:p>
            </p:txBody>
          </p:sp>
          <p:sp>
            <p:nvSpPr>
              <p:cNvPr id="6" name="Line 8">
                <a:extLst>
                  <a:ext uri="{FF2B5EF4-FFF2-40B4-BE49-F238E27FC236}">
                    <a16:creationId xmlns:a16="http://schemas.microsoft.com/office/drawing/2014/main" id="{B56A7EA9-A9FD-7E49-9479-8476CE03863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736" y="3696"/>
                <a:ext cx="134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050">
                  <a:solidFill>
                    <a:schemeClr val="bg2"/>
                  </a:solidFill>
                </a:endParaRPr>
              </a:p>
            </p:txBody>
          </p:sp>
          <p:sp>
            <p:nvSpPr>
              <p:cNvPr id="7" name="Freeform 9">
                <a:extLst>
                  <a:ext uri="{FF2B5EF4-FFF2-40B4-BE49-F238E27FC236}">
                    <a16:creationId xmlns:a16="http://schemas.microsoft.com/office/drawing/2014/main" id="{6FABA864-5140-1743-A47F-5D4E2742CB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26" y="3696"/>
                <a:ext cx="510" cy="535"/>
              </a:xfrm>
              <a:custGeom>
                <a:avLst/>
                <a:gdLst>
                  <a:gd name="T0" fmla="*/ 510 w 510"/>
                  <a:gd name="T1" fmla="*/ 0 h 535"/>
                  <a:gd name="T2" fmla="*/ 0 w 510"/>
                  <a:gd name="T3" fmla="*/ 535 h 535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510" h="535">
                    <a:moveTo>
                      <a:pt x="510" y="0"/>
                    </a:moveTo>
                    <a:lnTo>
                      <a:pt x="0" y="535"/>
                    </a:ln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050">
                  <a:solidFill>
                    <a:schemeClr val="bg2"/>
                  </a:solidFill>
                </a:endParaRPr>
              </a:p>
            </p:txBody>
          </p:sp>
          <p:sp>
            <p:nvSpPr>
              <p:cNvPr id="8" name="AutoShape 10">
                <a:extLst>
                  <a:ext uri="{FF2B5EF4-FFF2-40B4-BE49-F238E27FC236}">
                    <a16:creationId xmlns:a16="http://schemas.microsoft.com/office/drawing/2014/main" id="{9DD7E550-40CF-4B43-A20D-672D19232E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64" y="2880"/>
                <a:ext cx="96" cy="96"/>
              </a:xfrm>
              <a:prstGeom prst="octagon">
                <a:avLst>
                  <a:gd name="adj" fmla="val 29287"/>
                </a:avLst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 sz="1050">
                  <a:solidFill>
                    <a:schemeClr val="bg2"/>
                  </a:solidFill>
                </a:endParaRPr>
              </a:p>
            </p:txBody>
          </p:sp>
          <p:sp>
            <p:nvSpPr>
              <p:cNvPr id="9" name="AutoShape 11">
                <a:extLst>
                  <a:ext uri="{FF2B5EF4-FFF2-40B4-BE49-F238E27FC236}">
                    <a16:creationId xmlns:a16="http://schemas.microsoft.com/office/drawing/2014/main" id="{315CF1D0-E7CB-A845-90F0-82B9F92C0B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08" y="2880"/>
                <a:ext cx="96" cy="96"/>
              </a:xfrm>
              <a:prstGeom prst="octagon">
                <a:avLst>
                  <a:gd name="adj" fmla="val 29287"/>
                </a:avLst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 sz="1050">
                  <a:solidFill>
                    <a:schemeClr val="bg2"/>
                  </a:solidFill>
                </a:endParaRPr>
              </a:p>
            </p:txBody>
          </p:sp>
          <p:sp>
            <p:nvSpPr>
              <p:cNvPr id="10" name="AutoShape 12">
                <a:extLst>
                  <a:ext uri="{FF2B5EF4-FFF2-40B4-BE49-F238E27FC236}">
                    <a16:creationId xmlns:a16="http://schemas.microsoft.com/office/drawing/2014/main" id="{D9269023-E9C7-B64F-975F-2FA5F04868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60" y="2736"/>
                <a:ext cx="96" cy="96"/>
              </a:xfrm>
              <a:prstGeom prst="octagon">
                <a:avLst>
                  <a:gd name="adj" fmla="val 29287"/>
                </a:avLst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 sz="1050">
                  <a:solidFill>
                    <a:schemeClr val="bg2"/>
                  </a:solidFill>
                </a:endParaRPr>
              </a:p>
            </p:txBody>
          </p:sp>
          <p:sp>
            <p:nvSpPr>
              <p:cNvPr id="11" name="AutoShape 13">
                <a:extLst>
                  <a:ext uri="{FF2B5EF4-FFF2-40B4-BE49-F238E27FC236}">
                    <a16:creationId xmlns:a16="http://schemas.microsoft.com/office/drawing/2014/main" id="{9BE76E1E-6113-C24C-B697-E217EDDE42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60" y="3024"/>
                <a:ext cx="96" cy="96"/>
              </a:xfrm>
              <a:prstGeom prst="octagon">
                <a:avLst>
                  <a:gd name="adj" fmla="val 29287"/>
                </a:avLst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 sz="1050">
                  <a:solidFill>
                    <a:schemeClr val="bg2"/>
                  </a:solidFill>
                </a:endParaRPr>
              </a:p>
            </p:txBody>
          </p:sp>
          <p:sp>
            <p:nvSpPr>
              <p:cNvPr id="12" name="AutoShape 14">
                <a:extLst>
                  <a:ext uri="{FF2B5EF4-FFF2-40B4-BE49-F238E27FC236}">
                    <a16:creationId xmlns:a16="http://schemas.microsoft.com/office/drawing/2014/main" id="{B812F34B-753B-AE41-9CF2-CF9225F0B4B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00" y="2880"/>
                <a:ext cx="96" cy="96"/>
              </a:xfrm>
              <a:prstGeom prst="octagon">
                <a:avLst>
                  <a:gd name="adj" fmla="val 29287"/>
                </a:avLst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 sz="1050">
                  <a:solidFill>
                    <a:schemeClr val="bg2"/>
                  </a:solidFill>
                </a:endParaRPr>
              </a:p>
            </p:txBody>
          </p:sp>
          <p:sp>
            <p:nvSpPr>
              <p:cNvPr id="13" name="AutoShape 15">
                <a:extLst>
                  <a:ext uri="{FF2B5EF4-FFF2-40B4-BE49-F238E27FC236}">
                    <a16:creationId xmlns:a16="http://schemas.microsoft.com/office/drawing/2014/main" id="{7EB59332-0A46-2A46-9D26-9AF7778FE3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04" y="2784"/>
                <a:ext cx="96" cy="96"/>
              </a:xfrm>
              <a:prstGeom prst="octagon">
                <a:avLst>
                  <a:gd name="adj" fmla="val 29287"/>
                </a:avLst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 sz="1050">
                  <a:solidFill>
                    <a:schemeClr val="bg2"/>
                  </a:solidFill>
                </a:endParaRPr>
              </a:p>
            </p:txBody>
          </p:sp>
          <p:sp>
            <p:nvSpPr>
              <p:cNvPr id="14" name="AutoShape 16">
                <a:extLst>
                  <a:ext uri="{FF2B5EF4-FFF2-40B4-BE49-F238E27FC236}">
                    <a16:creationId xmlns:a16="http://schemas.microsoft.com/office/drawing/2014/main" id="{6CB63AFC-BEDE-2649-ACC6-0EF8DA2A00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68" y="2736"/>
                <a:ext cx="96" cy="96"/>
              </a:xfrm>
              <a:prstGeom prst="octagon">
                <a:avLst>
                  <a:gd name="adj" fmla="val 29287"/>
                </a:avLst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 sz="1050">
                  <a:solidFill>
                    <a:schemeClr val="bg2"/>
                  </a:solidFill>
                </a:endParaRPr>
              </a:p>
            </p:txBody>
          </p:sp>
          <p:sp>
            <p:nvSpPr>
              <p:cNvPr id="15" name="AutoShape 17">
                <a:extLst>
                  <a:ext uri="{FF2B5EF4-FFF2-40B4-BE49-F238E27FC236}">
                    <a16:creationId xmlns:a16="http://schemas.microsoft.com/office/drawing/2014/main" id="{58211985-859C-E342-AE26-CE89EE121E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04" y="2976"/>
                <a:ext cx="96" cy="96"/>
              </a:xfrm>
              <a:prstGeom prst="octagon">
                <a:avLst>
                  <a:gd name="adj" fmla="val 29287"/>
                </a:avLst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 sz="1050">
                  <a:solidFill>
                    <a:schemeClr val="bg2"/>
                  </a:solidFill>
                </a:endParaRPr>
              </a:p>
            </p:txBody>
          </p:sp>
          <p:sp>
            <p:nvSpPr>
              <p:cNvPr id="16" name="AutoShape 18">
                <a:extLst>
                  <a:ext uri="{FF2B5EF4-FFF2-40B4-BE49-F238E27FC236}">
                    <a16:creationId xmlns:a16="http://schemas.microsoft.com/office/drawing/2014/main" id="{B4CF709D-ABEF-7643-8E5B-ECE5A154BA1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68" y="2976"/>
                <a:ext cx="96" cy="96"/>
              </a:xfrm>
              <a:prstGeom prst="octagon">
                <a:avLst>
                  <a:gd name="adj" fmla="val 29287"/>
                </a:avLst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 sz="1050">
                  <a:solidFill>
                    <a:schemeClr val="bg2"/>
                  </a:solidFill>
                </a:endParaRPr>
              </a:p>
            </p:txBody>
          </p:sp>
          <p:sp>
            <p:nvSpPr>
              <p:cNvPr id="17" name="AutoShape 19">
                <a:extLst>
                  <a:ext uri="{FF2B5EF4-FFF2-40B4-BE49-F238E27FC236}">
                    <a16:creationId xmlns:a16="http://schemas.microsoft.com/office/drawing/2014/main" id="{D72CA500-59DB-4148-82AC-F04E608AB5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0" y="3264"/>
                <a:ext cx="96" cy="96"/>
              </a:xfrm>
              <a:prstGeom prst="octagon">
                <a:avLst>
                  <a:gd name="adj" fmla="val 29287"/>
                </a:avLst>
              </a:prstGeom>
              <a:solidFill>
                <a:srgbClr val="FF0066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 sz="1050">
                  <a:solidFill>
                    <a:schemeClr val="bg2"/>
                  </a:solidFill>
                </a:endParaRPr>
              </a:p>
            </p:txBody>
          </p:sp>
          <p:sp>
            <p:nvSpPr>
              <p:cNvPr id="18" name="AutoShape 20">
                <a:extLst>
                  <a:ext uri="{FF2B5EF4-FFF2-40B4-BE49-F238E27FC236}">
                    <a16:creationId xmlns:a16="http://schemas.microsoft.com/office/drawing/2014/main" id="{1A6998CD-08E5-C247-8B24-718E7A233B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04" y="3312"/>
                <a:ext cx="96" cy="96"/>
              </a:xfrm>
              <a:prstGeom prst="octagon">
                <a:avLst>
                  <a:gd name="adj" fmla="val 29287"/>
                </a:avLst>
              </a:prstGeom>
              <a:solidFill>
                <a:srgbClr val="FF0066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 sz="1050">
                  <a:solidFill>
                    <a:schemeClr val="bg2"/>
                  </a:solidFill>
                </a:endParaRPr>
              </a:p>
            </p:txBody>
          </p:sp>
          <p:sp>
            <p:nvSpPr>
              <p:cNvPr id="19" name="AutoShape 21">
                <a:extLst>
                  <a:ext uri="{FF2B5EF4-FFF2-40B4-BE49-F238E27FC236}">
                    <a16:creationId xmlns:a16="http://schemas.microsoft.com/office/drawing/2014/main" id="{1828B7CA-E908-654C-B576-1D7B82E2E8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04" y="3456"/>
                <a:ext cx="96" cy="96"/>
              </a:xfrm>
              <a:prstGeom prst="octagon">
                <a:avLst>
                  <a:gd name="adj" fmla="val 29287"/>
                </a:avLst>
              </a:prstGeom>
              <a:solidFill>
                <a:srgbClr val="FF0066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 sz="1050">
                  <a:solidFill>
                    <a:schemeClr val="bg2"/>
                  </a:solidFill>
                </a:endParaRPr>
              </a:p>
            </p:txBody>
          </p:sp>
          <p:sp>
            <p:nvSpPr>
              <p:cNvPr id="20" name="AutoShape 22">
                <a:extLst>
                  <a:ext uri="{FF2B5EF4-FFF2-40B4-BE49-F238E27FC236}">
                    <a16:creationId xmlns:a16="http://schemas.microsoft.com/office/drawing/2014/main" id="{D39F7300-EFA3-1D4B-AD98-AF8A4500B6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48" y="3312"/>
                <a:ext cx="96" cy="96"/>
              </a:xfrm>
              <a:prstGeom prst="octagon">
                <a:avLst>
                  <a:gd name="adj" fmla="val 29287"/>
                </a:avLst>
              </a:prstGeom>
              <a:solidFill>
                <a:srgbClr val="FF0066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 sz="1050">
                  <a:solidFill>
                    <a:schemeClr val="bg2"/>
                  </a:solidFill>
                </a:endParaRPr>
              </a:p>
            </p:txBody>
          </p:sp>
          <p:sp>
            <p:nvSpPr>
              <p:cNvPr id="21" name="AutoShape 23">
                <a:extLst>
                  <a:ext uri="{FF2B5EF4-FFF2-40B4-BE49-F238E27FC236}">
                    <a16:creationId xmlns:a16="http://schemas.microsoft.com/office/drawing/2014/main" id="{58538A2E-DBA9-1840-A5A4-C7C407DD04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2" y="3168"/>
                <a:ext cx="96" cy="96"/>
              </a:xfrm>
              <a:prstGeom prst="octagon">
                <a:avLst>
                  <a:gd name="adj" fmla="val 29287"/>
                </a:avLst>
              </a:prstGeom>
              <a:solidFill>
                <a:srgbClr val="FF0066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 sz="1050">
                  <a:solidFill>
                    <a:schemeClr val="bg2"/>
                  </a:solidFill>
                </a:endParaRPr>
              </a:p>
            </p:txBody>
          </p:sp>
          <p:sp>
            <p:nvSpPr>
              <p:cNvPr id="22" name="AutoShape 24">
                <a:extLst>
                  <a:ext uri="{FF2B5EF4-FFF2-40B4-BE49-F238E27FC236}">
                    <a16:creationId xmlns:a16="http://schemas.microsoft.com/office/drawing/2014/main" id="{AA09E7DA-6C5E-8941-938F-6C71A6398A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48" y="3456"/>
                <a:ext cx="96" cy="96"/>
              </a:xfrm>
              <a:prstGeom prst="octagon">
                <a:avLst>
                  <a:gd name="adj" fmla="val 29287"/>
                </a:avLst>
              </a:prstGeom>
              <a:solidFill>
                <a:srgbClr val="FF0066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 sz="1050">
                  <a:solidFill>
                    <a:schemeClr val="bg2"/>
                  </a:solidFill>
                </a:endParaRPr>
              </a:p>
            </p:txBody>
          </p:sp>
          <p:sp>
            <p:nvSpPr>
              <p:cNvPr id="23" name="AutoShape 25">
                <a:extLst>
                  <a:ext uri="{FF2B5EF4-FFF2-40B4-BE49-F238E27FC236}">
                    <a16:creationId xmlns:a16="http://schemas.microsoft.com/office/drawing/2014/main" id="{6D1D6531-3D85-F04B-88E7-80D74A5596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0" y="3408"/>
                <a:ext cx="96" cy="96"/>
              </a:xfrm>
              <a:prstGeom prst="octagon">
                <a:avLst>
                  <a:gd name="adj" fmla="val 29287"/>
                </a:avLst>
              </a:prstGeom>
              <a:solidFill>
                <a:srgbClr val="FF0066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 sz="1050">
                  <a:solidFill>
                    <a:schemeClr val="bg2"/>
                  </a:solidFill>
                </a:endParaRPr>
              </a:p>
            </p:txBody>
          </p:sp>
          <p:sp>
            <p:nvSpPr>
              <p:cNvPr id="24" name="AutoShape 26">
                <a:extLst>
                  <a:ext uri="{FF2B5EF4-FFF2-40B4-BE49-F238E27FC236}">
                    <a16:creationId xmlns:a16="http://schemas.microsoft.com/office/drawing/2014/main" id="{5A87D052-9A6A-2047-B2EB-70ADB2CF77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04" y="3552"/>
                <a:ext cx="96" cy="96"/>
              </a:xfrm>
              <a:prstGeom prst="octagon">
                <a:avLst>
                  <a:gd name="adj" fmla="val 29287"/>
                </a:avLst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 sz="1050">
                  <a:solidFill>
                    <a:schemeClr val="bg2"/>
                  </a:solidFill>
                </a:endParaRPr>
              </a:p>
            </p:txBody>
          </p:sp>
          <p:sp>
            <p:nvSpPr>
              <p:cNvPr id="25" name="AutoShape 27">
                <a:extLst>
                  <a:ext uri="{FF2B5EF4-FFF2-40B4-BE49-F238E27FC236}">
                    <a16:creationId xmlns:a16="http://schemas.microsoft.com/office/drawing/2014/main" id="{9BFB390A-63F7-D34F-82AF-442F73CDDE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92" y="3600"/>
                <a:ext cx="96" cy="96"/>
              </a:xfrm>
              <a:prstGeom prst="octagon">
                <a:avLst>
                  <a:gd name="adj" fmla="val 29287"/>
                </a:avLst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 sz="1050">
                  <a:solidFill>
                    <a:schemeClr val="bg2"/>
                  </a:solidFill>
                </a:endParaRPr>
              </a:p>
            </p:txBody>
          </p:sp>
          <p:sp>
            <p:nvSpPr>
              <p:cNvPr id="26" name="AutoShape 28">
                <a:extLst>
                  <a:ext uri="{FF2B5EF4-FFF2-40B4-BE49-F238E27FC236}">
                    <a16:creationId xmlns:a16="http://schemas.microsoft.com/office/drawing/2014/main" id="{72F213FB-ADB8-8142-8C84-4320EA5439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48" y="3696"/>
                <a:ext cx="96" cy="96"/>
              </a:xfrm>
              <a:prstGeom prst="octagon">
                <a:avLst>
                  <a:gd name="adj" fmla="val 29287"/>
                </a:avLst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 sz="1050">
                  <a:solidFill>
                    <a:schemeClr val="bg2"/>
                  </a:solidFill>
                </a:endParaRPr>
              </a:p>
            </p:txBody>
          </p:sp>
          <p:sp>
            <p:nvSpPr>
              <p:cNvPr id="27" name="AutoShape 29">
                <a:extLst>
                  <a:ext uri="{FF2B5EF4-FFF2-40B4-BE49-F238E27FC236}">
                    <a16:creationId xmlns:a16="http://schemas.microsoft.com/office/drawing/2014/main" id="{47E65524-CA33-CD42-B23A-A6006468B6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04" y="3792"/>
                <a:ext cx="96" cy="96"/>
              </a:xfrm>
              <a:prstGeom prst="octagon">
                <a:avLst>
                  <a:gd name="adj" fmla="val 29287"/>
                </a:avLst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 sz="1050">
                  <a:solidFill>
                    <a:schemeClr val="bg2"/>
                  </a:solidFill>
                </a:endParaRPr>
              </a:p>
            </p:txBody>
          </p:sp>
          <p:sp>
            <p:nvSpPr>
              <p:cNvPr id="28" name="AutoShape 30">
                <a:extLst>
                  <a:ext uri="{FF2B5EF4-FFF2-40B4-BE49-F238E27FC236}">
                    <a16:creationId xmlns:a16="http://schemas.microsoft.com/office/drawing/2014/main" id="{E5E63813-11C4-314D-8D1D-041C210B9D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96" y="3792"/>
                <a:ext cx="96" cy="96"/>
              </a:xfrm>
              <a:prstGeom prst="octagon">
                <a:avLst>
                  <a:gd name="adj" fmla="val 29287"/>
                </a:avLst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 sz="1050">
                  <a:solidFill>
                    <a:schemeClr val="bg2"/>
                  </a:solidFill>
                </a:endParaRPr>
              </a:p>
            </p:txBody>
          </p:sp>
          <p:sp>
            <p:nvSpPr>
              <p:cNvPr id="29" name="AutoShape 31">
                <a:extLst>
                  <a:ext uri="{FF2B5EF4-FFF2-40B4-BE49-F238E27FC236}">
                    <a16:creationId xmlns:a16="http://schemas.microsoft.com/office/drawing/2014/main" id="{ECEF26C1-9F1A-AC4C-8C22-647FF0E281C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3504" y="3648"/>
                <a:ext cx="96" cy="96"/>
              </a:xfrm>
              <a:prstGeom prst="octagon">
                <a:avLst>
                  <a:gd name="adj" fmla="val 29287"/>
                </a:avLst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 sz="1050">
                  <a:solidFill>
                    <a:schemeClr val="bg2"/>
                  </a:solidFill>
                </a:endParaRPr>
              </a:p>
            </p:txBody>
          </p:sp>
          <p:sp>
            <p:nvSpPr>
              <p:cNvPr id="30" name="AutoShape 32">
                <a:extLst>
                  <a:ext uri="{FF2B5EF4-FFF2-40B4-BE49-F238E27FC236}">
                    <a16:creationId xmlns:a16="http://schemas.microsoft.com/office/drawing/2014/main" id="{FF23AB5D-F79B-2344-9CBC-1A0E7C030E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96" y="3504"/>
                <a:ext cx="96" cy="96"/>
              </a:xfrm>
              <a:prstGeom prst="octagon">
                <a:avLst>
                  <a:gd name="adj" fmla="val 29287"/>
                </a:avLst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/>
                <a:endParaRPr lang="en-US" altLang="en-US" sz="1050">
                  <a:solidFill>
                    <a:schemeClr val="bg2"/>
                  </a:solidFill>
                </a:endParaRPr>
              </a:p>
            </p:txBody>
          </p:sp>
        </p:grpSp>
        <p:sp>
          <p:nvSpPr>
            <p:cNvPr id="32" name="AutoShape 42">
              <a:extLst>
                <a:ext uri="{FF2B5EF4-FFF2-40B4-BE49-F238E27FC236}">
                  <a16:creationId xmlns:a16="http://schemas.microsoft.com/office/drawing/2014/main" id="{4C6278C3-6118-7141-81E6-609C4C1DC8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67521" y="2241917"/>
              <a:ext cx="822601" cy="297967"/>
            </a:xfrm>
            <a:prstGeom prst="wedgeRectCallout">
              <a:avLst>
                <a:gd name="adj1" fmla="val 83593"/>
                <a:gd name="adj2" fmla="val 304167"/>
              </a:avLst>
            </a:prstGeom>
            <a:solidFill>
              <a:srgbClr val="FF0000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altLang="en-US">
                  <a:solidFill>
                    <a:schemeClr val="bg2"/>
                  </a:solidFill>
                  <a:latin typeface="Tahoma" panose="020B0604030504040204" pitchFamily="34" charset="0"/>
                </a:rPr>
                <a:t>Class 1</a:t>
              </a:r>
            </a:p>
          </p:txBody>
        </p:sp>
        <p:sp>
          <p:nvSpPr>
            <p:cNvPr id="33" name="AutoShape 43">
              <a:extLst>
                <a:ext uri="{FF2B5EF4-FFF2-40B4-BE49-F238E27FC236}">
                  <a16:creationId xmlns:a16="http://schemas.microsoft.com/office/drawing/2014/main" id="{72AA5BE8-FB2E-9847-9370-CDFEA89405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09339" y="2887513"/>
              <a:ext cx="822601" cy="297967"/>
            </a:xfrm>
            <a:prstGeom prst="wedgeRectCallout">
              <a:avLst>
                <a:gd name="adj1" fmla="val -119532"/>
                <a:gd name="adj2" fmla="val 212500"/>
              </a:avLst>
            </a:prstGeom>
            <a:solidFill>
              <a:schemeClr val="accent2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altLang="en-US" dirty="0">
                  <a:solidFill>
                    <a:schemeClr val="bg2"/>
                  </a:solidFill>
                  <a:latin typeface="Tahoma" panose="020B0604030504040204" pitchFamily="34" charset="0"/>
                </a:rPr>
                <a:t>Class 3</a:t>
              </a:r>
            </a:p>
          </p:txBody>
        </p:sp>
        <p:sp>
          <p:nvSpPr>
            <p:cNvPr id="34" name="AutoShape 44">
              <a:extLst>
                <a:ext uri="{FF2B5EF4-FFF2-40B4-BE49-F238E27FC236}">
                  <a16:creationId xmlns:a16="http://schemas.microsoft.com/office/drawing/2014/main" id="{A431B8E8-11F3-FE4D-A000-42F2EEC287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86738" y="1993611"/>
              <a:ext cx="822601" cy="297967"/>
            </a:xfrm>
            <a:prstGeom prst="wedgeRectCallout">
              <a:avLst>
                <a:gd name="adj1" fmla="val -53907"/>
                <a:gd name="adj2" fmla="val 229167"/>
              </a:avLst>
            </a:prstGeom>
            <a:solidFill>
              <a:schemeClr val="accent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altLang="en-US" dirty="0">
                  <a:solidFill>
                    <a:schemeClr val="bg1"/>
                  </a:solidFill>
                  <a:latin typeface="Tahoma" panose="020B0604030504040204" pitchFamily="34" charset="0"/>
                </a:rPr>
                <a:t>Class 2</a:t>
              </a:r>
            </a:p>
          </p:txBody>
        </p:sp>
        <p:sp>
          <p:nvSpPr>
            <p:cNvPr id="35" name="Oval 45">
              <a:extLst>
                <a:ext uri="{FF2B5EF4-FFF2-40B4-BE49-F238E27FC236}">
                  <a16:creationId xmlns:a16="http://schemas.microsoft.com/office/drawing/2014/main" id="{02B5E46A-D22E-5B45-8AB4-D74569E7CF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55661" y="3781416"/>
              <a:ext cx="102825" cy="99322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endParaRPr lang="en-US" altLang="en-US" sz="1050">
                <a:solidFill>
                  <a:schemeClr val="bg2"/>
                </a:solidFill>
              </a:endParaRPr>
            </a:p>
          </p:txBody>
        </p:sp>
        <p:sp>
          <p:nvSpPr>
            <p:cNvPr id="36" name="Oval 46">
              <a:extLst>
                <a:ext uri="{FF2B5EF4-FFF2-40B4-BE49-F238E27FC236}">
                  <a16:creationId xmlns:a16="http://schemas.microsoft.com/office/drawing/2014/main" id="{09564235-AAE8-DB4C-9083-C299020C0D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64136" y="2837852"/>
              <a:ext cx="102825" cy="99322"/>
            </a:xfrm>
            <a:prstGeom prst="ellipse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endParaRPr lang="en-US" altLang="en-US" sz="1050">
                <a:solidFill>
                  <a:schemeClr val="bg2"/>
                </a:solidFill>
              </a:endParaRPr>
            </a:p>
          </p:txBody>
        </p:sp>
        <p:sp>
          <p:nvSpPr>
            <p:cNvPr id="37" name="AutoShape 47">
              <a:extLst>
                <a:ext uri="{FF2B5EF4-FFF2-40B4-BE49-F238E27FC236}">
                  <a16:creationId xmlns:a16="http://schemas.microsoft.com/office/drawing/2014/main" id="{032F8012-FA32-C34E-BA1F-9F7EFED75E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41535" y="1745305"/>
              <a:ext cx="976839" cy="297967"/>
            </a:xfrm>
            <a:prstGeom prst="wedgeRectCallout">
              <a:avLst>
                <a:gd name="adj1" fmla="val 41449"/>
                <a:gd name="adj2" fmla="val 329167"/>
              </a:avLst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000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altLang="en-US">
                  <a:solidFill>
                    <a:schemeClr val="bg2"/>
                  </a:solidFill>
                  <a:latin typeface="Tahoma" panose="020B0604030504040204" pitchFamily="34" charset="0"/>
                </a:rPr>
                <a:t>Test point</a:t>
              </a:r>
            </a:p>
          </p:txBody>
        </p:sp>
        <p:sp>
          <p:nvSpPr>
            <p:cNvPr id="38" name="AutoShape 48">
              <a:extLst>
                <a:ext uri="{FF2B5EF4-FFF2-40B4-BE49-F238E27FC236}">
                  <a16:creationId xmlns:a16="http://schemas.microsoft.com/office/drawing/2014/main" id="{8D052DAD-6514-334D-A469-F8170065D5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50570" y="3731754"/>
              <a:ext cx="976839" cy="297967"/>
            </a:xfrm>
            <a:prstGeom prst="wedgeRectCallout">
              <a:avLst>
                <a:gd name="adj1" fmla="val 157236"/>
                <a:gd name="adj2" fmla="val -8333"/>
              </a:avLst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000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altLang="en-US">
                  <a:solidFill>
                    <a:schemeClr val="bg2"/>
                  </a:solidFill>
                  <a:latin typeface="Tahoma" panose="020B0604030504040204" pitchFamily="34" charset="0"/>
                </a:rPr>
                <a:t>Test point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761401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6"/>
          <p:cNvSpPr txBox="1">
            <a:spLocks noGrp="1"/>
          </p:cNvSpPr>
          <p:nvPr>
            <p:ph type="title"/>
          </p:nvPr>
        </p:nvSpPr>
        <p:spPr>
          <a:xfrm>
            <a:off x="727650" y="11034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zh-CN" sz="2800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Association Rule Discovery</a:t>
            </a:r>
            <a:r>
              <a:rPr lang="en-US" altLang="zh-CN" sz="2800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altLang="zh-CN" sz="1200" b="0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[Descriptive]</a:t>
            </a:r>
            <a:endParaRPr sz="1200" b="0" dirty="0"/>
          </a:p>
        </p:txBody>
      </p:sp>
      <p:sp>
        <p:nvSpPr>
          <p:cNvPr id="172" name="Google Shape;172;p26"/>
          <p:cNvSpPr txBox="1">
            <a:spLocks noGrp="1"/>
          </p:cNvSpPr>
          <p:nvPr>
            <p:ph type="body" idx="1"/>
          </p:nvPr>
        </p:nvSpPr>
        <p:spPr>
          <a:xfrm>
            <a:off x="727650" y="1668300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zh-CN" sz="1800" dirty="0">
                <a:solidFill>
                  <a:srgbClr val="000000"/>
                </a:solidFill>
              </a:rPr>
              <a:t>In a set of records, find rules which will predict occurrence of an item based on occurrences of other items.</a:t>
            </a:r>
            <a:endParaRPr sz="1800"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>
              <a:solidFill>
                <a:srgbClr val="000000"/>
              </a:solidFill>
            </a:endParaRPr>
          </a:p>
        </p:txBody>
      </p:sp>
      <p:pic>
        <p:nvPicPr>
          <p:cNvPr id="173" name="Google Shape;173;p26"/>
          <p:cNvPicPr preferRelativeResize="0"/>
          <p:nvPr/>
        </p:nvPicPr>
        <p:blipFill rotWithShape="1">
          <a:blip r:embed="rId3">
            <a:alphaModFix/>
          </a:blip>
          <a:srcRect l="6167" t="20492" r="16451" b="30588"/>
          <a:stretch/>
        </p:blipFill>
        <p:spPr>
          <a:xfrm>
            <a:off x="1918600" y="2435691"/>
            <a:ext cx="5306800" cy="251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Challenges of Data Mining</a:t>
            </a:r>
            <a:endParaRPr/>
          </a:p>
        </p:txBody>
      </p:sp>
      <p:sp>
        <p:nvSpPr>
          <p:cNvPr id="179" name="Google Shape;179;p27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zh-CN" sz="1800" dirty="0">
                <a:solidFill>
                  <a:srgbClr val="000000"/>
                </a:solidFill>
              </a:rPr>
              <a:t>Scalability</a:t>
            </a:r>
            <a:endParaRPr sz="1800" dirty="0"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zh-CN" sz="1800" dirty="0">
                <a:solidFill>
                  <a:srgbClr val="000000"/>
                </a:solidFill>
              </a:rPr>
              <a:t>Dimensionality</a:t>
            </a:r>
            <a:endParaRPr sz="1800" dirty="0"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zh-CN" sz="1800" dirty="0">
                <a:solidFill>
                  <a:srgbClr val="000000"/>
                </a:solidFill>
              </a:rPr>
              <a:t>Complex and Heterogeneous Data</a:t>
            </a:r>
            <a:endParaRPr sz="1800" dirty="0"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zh-CN" sz="1800" dirty="0">
                <a:solidFill>
                  <a:srgbClr val="000000"/>
                </a:solidFill>
              </a:rPr>
              <a:t>Data Quality</a:t>
            </a:r>
            <a:endParaRPr sz="1800" dirty="0"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zh-CN" sz="1800" dirty="0">
                <a:solidFill>
                  <a:srgbClr val="000000"/>
                </a:solidFill>
              </a:rPr>
              <a:t>Data Ownership and Distribution</a:t>
            </a:r>
            <a:endParaRPr sz="1800" dirty="0"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zh-CN" sz="1800" dirty="0">
                <a:solidFill>
                  <a:srgbClr val="000000"/>
                </a:solidFill>
              </a:rPr>
              <a:t>Privacy</a:t>
            </a:r>
            <a:endParaRPr sz="1800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3000" dirty="0"/>
              <a:t>Open Source Data Mining Tools</a:t>
            </a:r>
            <a:endParaRPr sz="3000" dirty="0"/>
          </a:p>
        </p:txBody>
      </p:sp>
      <p:sp>
        <p:nvSpPr>
          <p:cNvPr id="185" name="Google Shape;185;p28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zh-CN" sz="2000" dirty="0">
                <a:solidFill>
                  <a:srgbClr val="000000"/>
                </a:solidFill>
              </a:rPr>
              <a:t>WEKA</a:t>
            </a:r>
            <a:endParaRPr sz="2000" dirty="0">
              <a:solidFill>
                <a:srgbClr val="000000"/>
              </a:solidFill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zh-CN" sz="2000" dirty="0">
                <a:solidFill>
                  <a:srgbClr val="000000"/>
                </a:solidFill>
              </a:rPr>
              <a:t>KNIME</a:t>
            </a:r>
            <a:endParaRPr sz="2000" dirty="0">
              <a:solidFill>
                <a:srgbClr val="000000"/>
              </a:solidFill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zh-CN" sz="2000" dirty="0">
                <a:solidFill>
                  <a:srgbClr val="000000"/>
                </a:solidFill>
              </a:rPr>
              <a:t>RapidMiner</a:t>
            </a:r>
            <a:endParaRPr sz="2000" dirty="0">
              <a:solidFill>
                <a:srgbClr val="000000"/>
              </a:solidFill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zh-CN" sz="2000" dirty="0">
                <a:solidFill>
                  <a:srgbClr val="000000"/>
                </a:solidFill>
              </a:rPr>
              <a:t>R-Programming</a:t>
            </a:r>
            <a:endParaRPr sz="2000" dirty="0">
              <a:solidFill>
                <a:srgbClr val="000000"/>
              </a:solidFill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zh-CN" sz="2000" dirty="0">
                <a:solidFill>
                  <a:srgbClr val="000000"/>
                </a:solidFill>
              </a:rPr>
              <a:t>Orange</a:t>
            </a:r>
            <a:endParaRPr sz="200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200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2000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9"/>
          <p:cNvSpPr txBox="1">
            <a:spLocks noGrp="1"/>
          </p:cNvSpPr>
          <p:nvPr>
            <p:ph type="title"/>
          </p:nvPr>
        </p:nvSpPr>
        <p:spPr>
          <a:xfrm>
            <a:off x="729450" y="11634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3000"/>
              <a:t>WEKA</a:t>
            </a:r>
            <a:endParaRPr sz="3000"/>
          </a:p>
        </p:txBody>
      </p:sp>
      <p:sp>
        <p:nvSpPr>
          <p:cNvPr id="191" name="Google Shape;191;p29"/>
          <p:cNvSpPr txBox="1">
            <a:spLocks noGrp="1"/>
          </p:cNvSpPr>
          <p:nvPr>
            <p:ph type="body" idx="1"/>
          </p:nvPr>
        </p:nvSpPr>
        <p:spPr>
          <a:xfrm>
            <a:off x="594980" y="1698600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Char char="●"/>
            </a:pPr>
            <a:r>
              <a:rPr lang="zh-CN" sz="1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Waikato Environment for Knowledge Analysis </a:t>
            </a:r>
            <a:endParaRPr lang="en-US" altLang="zh-CN" sz="14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Char char="●"/>
            </a:pPr>
            <a:r>
              <a:rPr lang="zh-CN" sz="1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University of Waikato, New Zealand. 	</a:t>
            </a:r>
            <a:endParaRPr sz="14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Char char="●"/>
            </a:pPr>
            <a:r>
              <a:rPr lang="zh-CN" sz="1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JAVA</a:t>
            </a:r>
            <a:endParaRPr sz="14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Char char="●"/>
            </a:pPr>
            <a:r>
              <a:rPr lang="zh-CN" sz="1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 collection of ML algorithms for data mining tasks. </a:t>
            </a:r>
            <a:endParaRPr sz="14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Char char="●"/>
            </a:pPr>
            <a:r>
              <a:rPr lang="zh-CN" sz="1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Contains tools for </a:t>
            </a:r>
            <a:endParaRPr sz="14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Char char="○"/>
            </a:pPr>
            <a:r>
              <a:rPr lang="zh-CN" sz="1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Data Preparation</a:t>
            </a:r>
            <a:endParaRPr sz="14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Char char="○"/>
            </a:pPr>
            <a:r>
              <a:rPr lang="zh-CN" sz="1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Classification</a:t>
            </a:r>
            <a:endParaRPr sz="14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Char char="○"/>
            </a:pPr>
            <a:r>
              <a:rPr lang="zh-CN" sz="1400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Regression </a:t>
            </a:r>
            <a:endParaRPr sz="1400" b="1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Char char="○"/>
            </a:pPr>
            <a:r>
              <a:rPr lang="zh-CN" sz="1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Clustering</a:t>
            </a:r>
            <a:endParaRPr sz="14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Char char="○"/>
            </a:pPr>
            <a:r>
              <a:rPr lang="zh-CN" sz="1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Association Rules Mining</a:t>
            </a:r>
            <a:endParaRPr sz="14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Char char="○"/>
            </a:pPr>
            <a:r>
              <a:rPr lang="zh-CN" sz="1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Visualization</a:t>
            </a:r>
            <a:endParaRPr sz="14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2" name="Google Shape;19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8869" y="1577788"/>
            <a:ext cx="3777731" cy="28333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0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References</a:t>
            </a:r>
            <a:endParaRPr/>
          </a:p>
        </p:txBody>
      </p:sp>
      <p:sp>
        <p:nvSpPr>
          <p:cNvPr id="198" name="Google Shape;198;p30"/>
          <p:cNvSpPr txBox="1">
            <a:spLocks noGrp="1"/>
          </p:cNvSpPr>
          <p:nvPr>
            <p:ph type="body" idx="1"/>
          </p:nvPr>
        </p:nvSpPr>
        <p:spPr>
          <a:xfrm>
            <a:off x="729450" y="1764750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Char char="●"/>
            </a:pPr>
            <a:r>
              <a:rPr lang="zh-CN" sz="11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Downloading and installing Weka</a:t>
            </a:r>
            <a:endParaRPr sz="11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Char char="○"/>
            </a:pPr>
            <a:r>
              <a:rPr lang="zh-CN" u="sng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https://www.cs.waikato.ac.nz/ml/weka/downloading.html</a:t>
            </a:r>
            <a:r>
              <a:rPr lang="zh-CN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Char char="●"/>
            </a:pPr>
            <a:r>
              <a:rPr lang="zh-CN" sz="11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Several free online courses that teach data mining using Weka</a:t>
            </a:r>
            <a:endParaRPr sz="11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Char char="○"/>
            </a:pPr>
            <a:r>
              <a:rPr lang="zh-CN" u="sng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/>
              </a:rPr>
              <a:t>https://www.cs.waikato.ac.nz/ml/weka/courses.html</a:t>
            </a:r>
            <a:endParaRPr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Char char="○"/>
            </a:pPr>
            <a:r>
              <a:rPr lang="zh-CN" u="sng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5"/>
              </a:rPr>
              <a:t>https://www.youtube.com/user/WekaMOOC</a:t>
            </a:r>
            <a:r>
              <a:rPr lang="zh-CN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Char char="●"/>
            </a:pPr>
            <a:r>
              <a:rPr lang="zh-CN" sz="1100" u="sng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6"/>
              </a:rPr>
              <a:t>https://en.wikipedia.org/wiki/Data_mining</a:t>
            </a:r>
            <a:endParaRPr sz="11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Char char="●"/>
            </a:pPr>
            <a:r>
              <a:rPr lang="zh-CN" sz="1100" u="sng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7"/>
              </a:rPr>
              <a:t>https://www.sas.com/en_us/insights/analytics/data-mining.html</a:t>
            </a:r>
            <a:endParaRPr sz="11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Char char="●"/>
            </a:pPr>
            <a:r>
              <a:rPr lang="zh-CN" sz="1100" u="sng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8"/>
              </a:rPr>
              <a:t>https://thenewstack.io/six-of-the-best-open-source-data-mining-tools/</a:t>
            </a:r>
            <a:endParaRPr sz="11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Char char="●"/>
            </a:pPr>
            <a:r>
              <a:rPr lang="zh-CN" sz="1100" u="sng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9"/>
              </a:rPr>
              <a:t>https://orange.biolab.si/</a:t>
            </a:r>
            <a:endParaRPr sz="11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Char char="●"/>
            </a:pPr>
            <a:r>
              <a:rPr lang="zh-CN" sz="1100" u="sng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10"/>
              </a:rPr>
              <a:t>https://www.r-project.org/</a:t>
            </a:r>
            <a:endParaRPr sz="11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Char char="●"/>
            </a:pPr>
            <a:r>
              <a:rPr lang="zh-CN" sz="1100" u="sng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11"/>
              </a:rPr>
              <a:t>https://rapidminer.com/</a:t>
            </a:r>
            <a:endParaRPr sz="11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Char char="●"/>
            </a:pPr>
            <a:r>
              <a:rPr lang="zh-CN" sz="1100" u="sng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12"/>
              </a:rPr>
              <a:t>https://www.knime.com/</a:t>
            </a:r>
            <a:endParaRPr sz="11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Char char="●"/>
            </a:pPr>
            <a:r>
              <a:rPr lang="zh-CN" sz="1100" u="sng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13"/>
              </a:rPr>
              <a:t>https://behavior.lbl.gov/?q=node/11</a:t>
            </a:r>
            <a:endParaRPr sz="1100" u="sng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Char char="●"/>
            </a:pPr>
            <a:r>
              <a:rPr lang="zh-CN" sz="1100" u="sng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14"/>
              </a:rPr>
              <a:t>http://inspirehep.net/record/1229769/plots</a:t>
            </a:r>
            <a:endParaRPr sz="11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Char char="●"/>
            </a:pPr>
            <a:r>
              <a:rPr lang="zh-CN" sz="1100" u="sng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15"/>
              </a:rPr>
              <a:t>https://www.slideshare.net/zafarjcp/data-mining-association-rules-basics</a:t>
            </a:r>
            <a:endParaRPr sz="11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Char char="●"/>
            </a:pPr>
            <a:r>
              <a:rPr lang="zh-CN" sz="1100" u="sng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16"/>
              </a:rPr>
              <a:t>https://www.ibm.com/developerworks/library/os-weka1/index.html</a:t>
            </a:r>
            <a:endParaRPr lang="en-US" altLang="zh-CN" sz="1100" u="sng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8450">
              <a:lnSpc>
                <a:spcPct val="100000"/>
              </a:lnSpc>
              <a:buClr>
                <a:srgbClr val="000000"/>
              </a:buClr>
              <a:buSzPts val="1100"/>
              <a:buFont typeface="Times New Roman"/>
              <a:buChar char="●"/>
            </a:pPr>
            <a:r>
              <a:rPr lang="en-US" sz="11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Xia, Z 2018, Artificial Intelligence, lecture notes, CS456, Western Kentucky University</a:t>
            </a:r>
            <a:endParaRPr sz="11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What is Data Mining?</a:t>
            </a:r>
            <a:endParaRPr/>
          </a:p>
        </p:txBody>
      </p:sp>
      <p:sp>
        <p:nvSpPr>
          <p:cNvPr id="99" name="Google Shape;99;p15"/>
          <p:cNvSpPr txBox="1">
            <a:spLocks noGrp="1"/>
          </p:cNvSpPr>
          <p:nvPr>
            <p:ph type="body" idx="1"/>
          </p:nvPr>
        </p:nvSpPr>
        <p:spPr>
          <a:xfrm>
            <a:off x="729450" y="1853850"/>
            <a:ext cx="7237800" cy="212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200"/>
              <a:buFont typeface="Calibri"/>
              <a:buChar char="●"/>
            </a:pPr>
            <a:r>
              <a:rPr lang="zh-CN" sz="22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Knowledge Discovery in Databases</a:t>
            </a:r>
            <a:endParaRPr sz="2200">
              <a:solidFill>
                <a:srgbClr val="222222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200"/>
              <a:buFont typeface="Calibri"/>
              <a:buChar char="●"/>
            </a:pPr>
            <a:r>
              <a:rPr lang="zh-CN" sz="2200">
                <a:solidFill>
                  <a:srgbClr val="222222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The process of discovering patterns in large data sets involving methods at the intersection of machine learning, statistics, and database systems.</a:t>
            </a:r>
            <a:endParaRPr sz="2200">
              <a:solidFill>
                <a:srgbClr val="222222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2200">
              <a:solidFill>
                <a:srgbClr val="222222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2200">
              <a:solidFill>
                <a:srgbClr val="222222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Examples of Data Mining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6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8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800"/>
              <a:buFont typeface="Calibri"/>
              <a:buChar char="●"/>
            </a:pPr>
            <a:r>
              <a:rPr lang="zh-CN" sz="1800">
                <a:solidFill>
                  <a:srgbClr val="222222"/>
                </a:solidFill>
                <a:latin typeface="Calibri"/>
                <a:ea typeface="Calibri"/>
                <a:cs typeface="Calibri"/>
                <a:sym typeface="Calibri"/>
              </a:rPr>
              <a:t>Look up phone number in phone directory </a:t>
            </a:r>
            <a:endParaRPr sz="1800">
              <a:solidFill>
                <a:srgbClr val="22222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800"/>
              <a:buFont typeface="Calibri"/>
              <a:buChar char="●"/>
            </a:pPr>
            <a:r>
              <a:rPr lang="zh-CN" sz="1800">
                <a:solidFill>
                  <a:srgbClr val="222222"/>
                </a:solidFill>
                <a:latin typeface="Calibri"/>
                <a:ea typeface="Calibri"/>
                <a:cs typeface="Calibri"/>
                <a:sym typeface="Calibri"/>
              </a:rPr>
              <a:t>Search for information about “Amazon” on a search engine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6" name="Google Shape;106;p16"/>
          <p:cNvPicPr preferRelativeResize="0"/>
          <p:nvPr/>
        </p:nvPicPr>
        <p:blipFill rotWithShape="1">
          <a:blip r:embed="rId3">
            <a:alphaModFix/>
          </a:blip>
          <a:srcRect l="30781" t="18750" r="32092" b="18749"/>
          <a:stretch/>
        </p:blipFill>
        <p:spPr>
          <a:xfrm>
            <a:off x="3906050" y="2042350"/>
            <a:ext cx="809000" cy="81715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6"/>
          <p:cNvSpPr txBox="1"/>
          <p:nvPr/>
        </p:nvSpPr>
        <p:spPr>
          <a:xfrm>
            <a:off x="729450" y="3048000"/>
            <a:ext cx="7068600" cy="17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Font typeface="Calibri"/>
              <a:buChar char="●"/>
            </a:pPr>
            <a:r>
              <a:rPr lang="zh-CN" sz="18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Certain names are more prevalent in certain locations (O’Brien, O’Reilly... in one area)</a:t>
            </a:r>
            <a:endParaRPr sz="1800" dirty="0">
              <a:solidFill>
                <a:srgbClr val="1A1A1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800"/>
              <a:buFont typeface="Calibri"/>
              <a:buChar char="●"/>
            </a:pPr>
            <a:r>
              <a:rPr lang="zh-CN" sz="18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Group together similar documents returned by search engine according to their context (e.g. Amazon rainforest, Amazon.com)</a:t>
            </a:r>
            <a:endParaRPr sz="1800" dirty="0">
              <a:solidFill>
                <a:srgbClr val="1A1A1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>
            <a:spLocks noGrp="1"/>
          </p:cNvSpPr>
          <p:nvPr>
            <p:ph type="title"/>
          </p:nvPr>
        </p:nvSpPr>
        <p:spPr>
          <a:xfrm>
            <a:off x="727650" y="11923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dirty="0"/>
              <a:t>Motivation</a:t>
            </a:r>
            <a:r>
              <a:rPr lang="en-US" altLang="zh-CN" dirty="0"/>
              <a:t> of Data Mining</a:t>
            </a:r>
            <a:endParaRPr dirty="0"/>
          </a:p>
        </p:txBody>
      </p:sp>
      <p:sp>
        <p:nvSpPr>
          <p:cNvPr id="113" name="Google Shape;113;p17"/>
          <p:cNvSpPr txBox="1">
            <a:spLocks noGrp="1"/>
          </p:cNvSpPr>
          <p:nvPr>
            <p:ph type="body" idx="1"/>
          </p:nvPr>
        </p:nvSpPr>
        <p:spPr>
          <a:xfrm>
            <a:off x="727650" y="1727525"/>
            <a:ext cx="7688700" cy="8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rgbClr val="000000"/>
              </a:buClr>
            </a:pPr>
            <a:r>
              <a:rPr lang="zh-CN" dirty="0">
                <a:solidFill>
                  <a:srgbClr val="000000"/>
                </a:solidFill>
              </a:rPr>
              <a:t> “</a:t>
            </a:r>
            <a:r>
              <a:rPr lang="en-US" altLang="zh-CN" dirty="0">
                <a:solidFill>
                  <a:srgbClr val="000000"/>
                </a:solidFill>
              </a:rPr>
              <a:t>H</a:t>
            </a:r>
            <a:r>
              <a:rPr lang="zh-CN" dirty="0">
                <a:solidFill>
                  <a:srgbClr val="000000"/>
                </a:solidFill>
              </a:rPr>
              <a:t>idden</a:t>
            </a:r>
            <a:r>
              <a:rPr lang="zh-CN" altLang="en-US" dirty="0">
                <a:solidFill>
                  <a:srgbClr val="000000"/>
                </a:solidFill>
              </a:rPr>
              <a:t>” </a:t>
            </a:r>
            <a:r>
              <a:rPr lang="en-US" altLang="zh-CN" dirty="0">
                <a:solidFill>
                  <a:srgbClr val="000000"/>
                </a:solidFill>
              </a:rPr>
              <a:t>information</a:t>
            </a:r>
            <a:endParaRPr dirty="0">
              <a:solidFill>
                <a:srgbClr val="000000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-US" dirty="0">
                <a:solidFill>
                  <a:srgbClr val="000000"/>
                </a:solidFill>
              </a:rPr>
              <a:t>Time consuming</a:t>
            </a:r>
            <a:endParaRPr dirty="0">
              <a:solidFill>
                <a:srgbClr val="000000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-US" altLang="zh-CN" dirty="0">
                <a:solidFill>
                  <a:srgbClr val="000000"/>
                </a:solidFill>
              </a:rPr>
              <a:t>D</a:t>
            </a:r>
            <a:r>
              <a:rPr lang="zh-CN" dirty="0">
                <a:solidFill>
                  <a:srgbClr val="000000"/>
                </a:solidFill>
              </a:rPr>
              <a:t>ata is never analyzed</a:t>
            </a:r>
            <a:endParaRPr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solidFill>
                <a:srgbClr val="000000"/>
              </a:solidFill>
            </a:endParaRPr>
          </a:p>
        </p:txBody>
      </p:sp>
      <p:pic>
        <p:nvPicPr>
          <p:cNvPr id="114" name="Google Shape;114;p17"/>
          <p:cNvPicPr preferRelativeResize="0"/>
          <p:nvPr/>
        </p:nvPicPr>
        <p:blipFill rotWithShape="1">
          <a:blip r:embed="rId3">
            <a:alphaModFix/>
          </a:blip>
          <a:srcRect b="8307"/>
          <a:stretch/>
        </p:blipFill>
        <p:spPr>
          <a:xfrm>
            <a:off x="3447095" y="1828801"/>
            <a:ext cx="5051180" cy="2706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7"/>
          <p:cNvSpPr txBox="1"/>
          <p:nvPr/>
        </p:nvSpPr>
        <p:spPr>
          <a:xfrm>
            <a:off x="729450" y="2872375"/>
            <a:ext cx="3842700" cy="129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zh-CN" sz="1300" dirty="0"/>
              <a:t>The Data Gap</a:t>
            </a:r>
            <a:endParaRPr sz="1300" dirty="0"/>
          </a:p>
        </p:txBody>
      </p:sp>
      <p:cxnSp>
        <p:nvCxnSpPr>
          <p:cNvPr id="116" name="Google Shape;116;p17"/>
          <p:cNvCxnSpPr>
            <a:cxnSpLocks/>
          </p:cNvCxnSpPr>
          <p:nvPr/>
        </p:nvCxnSpPr>
        <p:spPr>
          <a:xfrm>
            <a:off x="2588217" y="3076414"/>
            <a:ext cx="4730308" cy="686586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9340301A-EA1E-4C4F-A6E2-2D65ADA5B6DE}"/>
              </a:ext>
            </a:extLst>
          </p:cNvPr>
          <p:cNvSpPr txBox="1"/>
          <p:nvPr/>
        </p:nvSpPr>
        <p:spPr>
          <a:xfrm>
            <a:off x="5001771" y="4560332"/>
            <a:ext cx="223009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altLang="zh-CN" sz="9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---</a:t>
            </a:r>
            <a:r>
              <a:rPr lang="zh-CN" altLang="en-US" sz="9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900" dirty="0"/>
              <a:t>data growth</a:t>
            </a:r>
            <a:r>
              <a:rPr lang="zh-CN" altLang="en-US" sz="900" dirty="0"/>
              <a:t>  </a:t>
            </a:r>
            <a:r>
              <a:rPr lang="en-US" altLang="zh-CN" sz="900" dirty="0"/>
              <a:t>	</a:t>
            </a:r>
            <a:r>
              <a:rPr lang="en-US" altLang="zh-CN" sz="900" dirty="0">
                <a:solidFill>
                  <a:srgbClr val="0070C0"/>
                </a:solidFill>
              </a:rPr>
              <a:t>---</a:t>
            </a:r>
            <a:r>
              <a:rPr lang="zh-CN" altLang="en-US" sz="900" dirty="0"/>
              <a:t> </a:t>
            </a:r>
            <a:r>
              <a:rPr lang="en-US" altLang="zh-CN" sz="900" dirty="0"/>
              <a:t>number of analysts</a:t>
            </a:r>
            <a:endParaRPr lang="en-US" sz="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solidFill>
                  <a:srgbClr val="000000"/>
                </a:solidFill>
              </a:rPr>
              <a:t>Origins of Data Mining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22" name="Google Shape;122;p18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44661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zh-CN" sz="1600" dirty="0">
                <a:solidFill>
                  <a:srgbClr val="000000"/>
                </a:solidFill>
              </a:rPr>
              <a:t>Draws ideas from machine learning/AI, pattern recognition, statistics, and database systems</a:t>
            </a:r>
            <a:endParaRPr sz="1600" dirty="0">
              <a:solidFill>
                <a:srgbClr val="000000"/>
              </a:solidFill>
            </a:endParaRPr>
          </a:p>
        </p:txBody>
      </p:sp>
      <p:pic>
        <p:nvPicPr>
          <p:cNvPr id="123" name="Google Shape;12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0525" y="1244425"/>
            <a:ext cx="5647951" cy="3294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Steps of Data Mining</a:t>
            </a:r>
            <a:endParaRPr/>
          </a:p>
        </p:txBody>
      </p:sp>
      <p:pic>
        <p:nvPicPr>
          <p:cNvPr id="129" name="Google Shape;12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488" y="1278825"/>
            <a:ext cx="7803876" cy="3449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0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dirty="0"/>
              <a:t>Data Mining Tasks</a:t>
            </a:r>
            <a:endParaRPr dirty="0"/>
          </a:p>
        </p:txBody>
      </p:sp>
      <p:sp>
        <p:nvSpPr>
          <p:cNvPr id="135" name="Google Shape;135;p20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zh-CN" sz="1800" dirty="0">
                <a:solidFill>
                  <a:srgbClr val="000000"/>
                </a:solidFill>
              </a:rPr>
              <a:t>Prediction</a:t>
            </a:r>
            <a:endParaRPr sz="1800" dirty="0">
              <a:solidFill>
                <a:srgbClr val="000000"/>
              </a:solidFill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zh-CN" sz="1800" dirty="0">
                <a:solidFill>
                  <a:srgbClr val="000000"/>
                </a:solidFill>
              </a:rPr>
              <a:t>Use some variables to predict unknown or future values of other variables.</a:t>
            </a:r>
            <a:endParaRPr sz="1800" dirty="0"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zh-CN" sz="1800" dirty="0">
                <a:solidFill>
                  <a:srgbClr val="000000"/>
                </a:solidFill>
              </a:rPr>
              <a:t>Description</a:t>
            </a:r>
            <a:endParaRPr sz="1800" dirty="0">
              <a:solidFill>
                <a:srgbClr val="000000"/>
              </a:solidFill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zh-CN" sz="1800" dirty="0">
                <a:solidFill>
                  <a:srgbClr val="000000"/>
                </a:solidFill>
              </a:rPr>
              <a:t>Find human-interpretable patterns that describe the data.</a:t>
            </a:r>
            <a:endParaRPr sz="1800"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1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Data Mining Tasks Cont.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21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zh-CN" sz="1800">
                <a:solidFill>
                  <a:srgbClr val="000000"/>
                </a:solidFill>
              </a:rPr>
              <a:t>Classification </a:t>
            </a:r>
            <a:r>
              <a:rPr lang="zh-CN" sz="1200">
                <a:solidFill>
                  <a:srgbClr val="000000"/>
                </a:solidFill>
              </a:rPr>
              <a:t>[Predictive]</a:t>
            </a:r>
            <a:endParaRPr sz="1200"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zh-CN" sz="1800">
                <a:solidFill>
                  <a:srgbClr val="000000"/>
                </a:solidFill>
              </a:rPr>
              <a:t>Regression </a:t>
            </a:r>
            <a:r>
              <a:rPr lang="zh-CN" sz="1200">
                <a:solidFill>
                  <a:srgbClr val="000000"/>
                </a:solidFill>
              </a:rPr>
              <a:t>[Predictive]</a:t>
            </a:r>
            <a:endParaRPr sz="1200"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zh-CN" sz="1800">
                <a:solidFill>
                  <a:srgbClr val="000000"/>
                </a:solidFill>
              </a:rPr>
              <a:t>Deviation Detection </a:t>
            </a:r>
            <a:r>
              <a:rPr lang="zh-CN" sz="1200">
                <a:solidFill>
                  <a:srgbClr val="000000"/>
                </a:solidFill>
              </a:rPr>
              <a:t>[Predictive]</a:t>
            </a:r>
            <a:endParaRPr sz="1800"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zh-CN" sz="1800">
                <a:solidFill>
                  <a:srgbClr val="000000"/>
                </a:solidFill>
              </a:rPr>
              <a:t>Clustering </a:t>
            </a:r>
            <a:r>
              <a:rPr lang="zh-CN" sz="1200">
                <a:solidFill>
                  <a:srgbClr val="000000"/>
                </a:solidFill>
              </a:rPr>
              <a:t>[Descriptive]</a:t>
            </a:r>
            <a:endParaRPr sz="1200"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zh-CN" sz="1800">
                <a:solidFill>
                  <a:srgbClr val="000000"/>
                </a:solidFill>
              </a:rPr>
              <a:t>Association Rule Discovery </a:t>
            </a:r>
            <a:r>
              <a:rPr lang="zh-CN" sz="1200">
                <a:solidFill>
                  <a:srgbClr val="000000"/>
                </a:solidFill>
              </a:rPr>
              <a:t>[Descriptive]</a:t>
            </a:r>
            <a:endParaRPr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765</TotalTime>
  <Words>912</Words>
  <Application>Microsoft Macintosh PowerPoint</Application>
  <PresentationFormat>On-screen Show (16:9)</PresentationFormat>
  <Paragraphs>149</Paragraphs>
  <Slides>25</Slides>
  <Notes>18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25</vt:i4>
      </vt:variant>
    </vt:vector>
  </HeadingPairs>
  <TitlesOfParts>
    <vt:vector size="36" baseType="lpstr">
      <vt:lpstr>Calibri</vt:lpstr>
      <vt:lpstr>Arial</vt:lpstr>
      <vt:lpstr>Merriweather</vt:lpstr>
      <vt:lpstr>Courier New</vt:lpstr>
      <vt:lpstr>Tahoma</vt:lpstr>
      <vt:lpstr>Raleway</vt:lpstr>
      <vt:lpstr>Lato</vt:lpstr>
      <vt:lpstr>Times New Roman</vt:lpstr>
      <vt:lpstr>Streamline</vt:lpstr>
      <vt:lpstr>Equation</vt:lpstr>
      <vt:lpstr>Visio</vt:lpstr>
      <vt:lpstr>Data Mining</vt:lpstr>
      <vt:lpstr>Overview </vt:lpstr>
      <vt:lpstr>What is Data Mining?</vt:lpstr>
      <vt:lpstr>Examples of Data Mining </vt:lpstr>
      <vt:lpstr>Motivation of Data Mining</vt:lpstr>
      <vt:lpstr>Origins of Data Mining</vt:lpstr>
      <vt:lpstr>Steps of Data Mining</vt:lpstr>
      <vt:lpstr>Data Mining Tasks</vt:lpstr>
      <vt:lpstr>Data Mining Tasks Cont.  </vt:lpstr>
      <vt:lpstr>Classification[Predictive]</vt:lpstr>
      <vt:lpstr>Classification Examples</vt:lpstr>
      <vt:lpstr>Classification Techniques</vt:lpstr>
      <vt:lpstr>Classification Techniques - KNN</vt:lpstr>
      <vt:lpstr>Decision Tree</vt:lpstr>
      <vt:lpstr>SVM</vt:lpstr>
      <vt:lpstr>Regression[Predictive]</vt:lpstr>
      <vt:lpstr>Deviation/Anomaly Detection[Predictive]</vt:lpstr>
      <vt:lpstr>Clustering[Descriptive]</vt:lpstr>
      <vt:lpstr>Clustering VS Classification</vt:lpstr>
      <vt:lpstr>Clustering VS Classification</vt:lpstr>
      <vt:lpstr>Association Rule Discovery [Descriptive]</vt:lpstr>
      <vt:lpstr>Challenges of Data Mining</vt:lpstr>
      <vt:lpstr>Open Source Data Mining Tools</vt:lpstr>
      <vt:lpstr>WEKA</vt:lpstr>
      <vt:lpstr>References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Mining</dc:title>
  <cp:lastModifiedBy>Zhou Yichun</cp:lastModifiedBy>
  <cp:revision>23</cp:revision>
  <cp:lastPrinted>2018-10-26T19:33:34Z</cp:lastPrinted>
  <dcterms:modified xsi:type="dcterms:W3CDTF">2018-10-29T05:54:23Z</dcterms:modified>
</cp:coreProperties>
</file>